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omments/comment1.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0" r:id="rId2"/>
    <p:sldId id="282" r:id="rId3"/>
    <p:sldId id="289" r:id="rId4"/>
    <p:sldId id="288" r:id="rId5"/>
    <p:sldId id="298" r:id="rId6"/>
    <p:sldId id="290" r:id="rId7"/>
    <p:sldId id="301" r:id="rId8"/>
    <p:sldId id="302" r:id="rId9"/>
    <p:sldId id="309" r:id="rId10"/>
    <p:sldId id="310" r:id="rId11"/>
    <p:sldId id="311" r:id="rId12"/>
    <p:sldId id="312" r:id="rId13"/>
    <p:sldId id="313" r:id="rId14"/>
    <p:sldId id="303" r:id="rId15"/>
    <p:sldId id="304" r:id="rId16"/>
    <p:sldId id="300" r:id="rId17"/>
    <p:sldId id="283" r:id="rId18"/>
  </p:sldIdLst>
  <p:sldSz cx="123444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mail - [2010]" initials="i-[" lastIdx="1" clrIdx="0">
    <p:extLst>
      <p:ext uri="{19B8F6BF-5375-455C-9EA6-DF929625EA0E}">
        <p15:presenceInfo xmlns:p15="http://schemas.microsoft.com/office/powerpoint/2012/main" userId="ismail - [20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582" y="96"/>
      </p:cViewPr>
      <p:guideLst>
        <p:guide orient="horz" pos="2160"/>
        <p:guide pos="388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002060"/>
                </a:solidFill>
                <a:latin typeface="Arial" panose="020B0604020202020204" pitchFamily="34" charset="0"/>
                <a:ea typeface="+mn-ea"/>
                <a:cs typeface="Arial" panose="020B0604020202020204" pitchFamily="34" charset="0"/>
              </a:defRPr>
            </a:pPr>
            <a:r>
              <a:rPr lang="mn-MN" dirty="0">
                <a:solidFill>
                  <a:srgbClr val="002060"/>
                </a:solidFill>
                <a:latin typeface="Arial" panose="020B0604020202020204" pitchFamily="34" charset="0"/>
                <a:cs typeface="Arial" panose="020B0604020202020204" pitchFamily="34" charset="0"/>
              </a:rPr>
              <a:t>Тусгай хамгаалалттай газар нутгийн соёлын үл хөдлөх өвийн судалгаа </a:t>
            </a:r>
            <a:endParaRPr lang="en-US" dirty="0">
              <a:solidFill>
                <a:srgbClr val="002060"/>
              </a:solidFill>
              <a:latin typeface="Arial" panose="020B0604020202020204" pitchFamily="34" charset="0"/>
              <a:cs typeface="Arial" panose="020B0604020202020204" pitchFamily="34" charset="0"/>
            </a:endParaRPr>
          </a:p>
        </c:rich>
      </c:tx>
      <c:layout>
        <c:manualLayout>
          <c:xMode val="edge"/>
          <c:yMode val="edge"/>
          <c:x val="0.15157142857142858"/>
          <c:y val="1.6260162601626018E-2"/>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39</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Sheet1!$A$2:$A$33</c:f>
              <c:strCache>
                <c:ptCount val="32"/>
                <c:pt idx="0">
                  <c:v>Их нартын БНГ</c:v>
                </c:pt>
                <c:pt idx="1">
                  <c:v>Хан Хэнтийн ДЦГ</c:v>
                </c:pt>
                <c:pt idx="2">
                  <c:v>Хангайн нурууны БЦГ</c:v>
                </c:pt>
                <c:pt idx="3">
                  <c:v>Хар ус нуурын БЦГ</c:v>
                </c:pt>
                <c:pt idx="4">
                  <c:v>Хөгнө Тарнын БЦГ</c:v>
                </c:pt>
                <c:pt idx="5">
                  <c:v>Хөвсгөлын УТХГ</c:v>
                </c:pt>
                <c:pt idx="6">
                  <c:v>Монгол Алтай УТХГ</c:v>
                </c:pt>
                <c:pt idx="7">
                  <c:v>Мөнх хайрхан БЦГ</c:v>
                </c:pt>
                <c:pt idx="8">
                  <c:v>Мянган угалзат БЦГ</c:v>
                </c:pt>
                <c:pt idx="9">
                  <c:v>Нөмрөгийн ДЦГ</c:v>
                </c:pt>
                <c:pt idx="10">
                  <c:v>Онон балж БЦГ</c:v>
                </c:pt>
                <c:pt idx="11">
                  <c:v>Орхоны хөндий БЦГ</c:v>
                </c:pt>
                <c:pt idx="12">
                  <c:v>Отгонтэнгэрийн ДЦГ</c:v>
                </c:pt>
                <c:pt idx="13">
                  <c:v>Тарвагатайн нурууны БЦГ</c:v>
                </c:pt>
                <c:pt idx="14">
                  <c:v>Тужийн нарс БЦГ </c:v>
                </c:pt>
                <c:pt idx="15">
                  <c:v>Улаантайга УТХГ</c:v>
                </c:pt>
                <c:pt idx="16">
                  <c:v>Увс нуурын ай савын УТХГ</c:v>
                </c:pt>
                <c:pt idx="17">
                  <c:v>Зэд хантай бүтээлийн нурууны ДЦГ</c:v>
                </c:pt>
                <c:pt idx="18">
                  <c:v>Дарьгангын БЦГ</c:v>
                </c:pt>
                <c:pt idx="19">
                  <c:v>Дорнодын УТХГ</c:v>
                </c:pt>
                <c:pt idx="20">
                  <c:v>Горхи Тэрэлжийн БЦГ</c:v>
                </c:pt>
                <c:pt idx="21">
                  <c:v>Говь гурван сайхны БЦГ</c:v>
                </c:pt>
                <c:pt idx="22">
                  <c:v>Говийн бага</c:v>
                </c:pt>
                <c:pt idx="23">
                  <c:v>Говийн их А</c:v>
                </c:pt>
                <c:pt idx="24">
                  <c:v>Говийн их Б</c:v>
                </c:pt>
                <c:pt idx="25">
                  <c:v>Хан Хөхийн нурууны УТХГ</c:v>
                </c:pt>
                <c:pt idx="26">
                  <c:v>Хөх сэрх БЦГ</c:v>
                </c:pt>
                <c:pt idx="27">
                  <c:v>Хустайн нурууны БЦГ</c:v>
                </c:pt>
                <c:pt idx="28">
                  <c:v>Их богд БЦГ</c:v>
                </c:pt>
                <c:pt idx="29">
                  <c:v>Богдхан уулын ДЦГ</c:v>
                </c:pt>
                <c:pt idx="30">
                  <c:v>Хар ямаат БНГ</c:v>
                </c:pt>
                <c:pt idx="31">
                  <c:v>Монгол элсний БЦГ</c:v>
                </c:pt>
              </c:strCache>
            </c:strRef>
          </c:cat>
          <c:val>
            <c:numRef>
              <c:f>Sheet1!$B$2:$B$33</c:f>
              <c:numCache>
                <c:formatCode>General</c:formatCode>
                <c:ptCount val="32"/>
                <c:pt idx="0">
                  <c:v>9</c:v>
                </c:pt>
                <c:pt idx="1">
                  <c:v>9</c:v>
                </c:pt>
                <c:pt idx="2">
                  <c:v>13</c:v>
                </c:pt>
                <c:pt idx="3">
                  <c:v>20</c:v>
                </c:pt>
                <c:pt idx="4">
                  <c:v>12</c:v>
                </c:pt>
                <c:pt idx="5">
                  <c:v>103</c:v>
                </c:pt>
                <c:pt idx="6">
                  <c:v>29</c:v>
                </c:pt>
                <c:pt idx="7">
                  <c:v>17</c:v>
                </c:pt>
                <c:pt idx="8">
                  <c:v>88</c:v>
                </c:pt>
                <c:pt idx="9">
                  <c:v>117</c:v>
                </c:pt>
                <c:pt idx="10">
                  <c:v>17</c:v>
                </c:pt>
                <c:pt idx="11">
                  <c:v>60</c:v>
                </c:pt>
                <c:pt idx="12">
                  <c:v>20</c:v>
                </c:pt>
                <c:pt idx="13">
                  <c:v>5</c:v>
                </c:pt>
                <c:pt idx="14">
                  <c:v>0</c:v>
                </c:pt>
                <c:pt idx="15">
                  <c:v>3</c:v>
                </c:pt>
                <c:pt idx="16">
                  <c:v>20</c:v>
                </c:pt>
                <c:pt idx="17">
                  <c:v>8</c:v>
                </c:pt>
                <c:pt idx="18">
                  <c:v>35</c:v>
                </c:pt>
                <c:pt idx="19">
                  <c:v>27</c:v>
                </c:pt>
                <c:pt idx="20">
                  <c:v>7</c:v>
                </c:pt>
                <c:pt idx="21">
                  <c:v>8</c:v>
                </c:pt>
                <c:pt idx="22">
                  <c:v>24</c:v>
                </c:pt>
                <c:pt idx="23">
                  <c:v>9</c:v>
                </c:pt>
                <c:pt idx="24">
                  <c:v>8</c:v>
                </c:pt>
                <c:pt idx="25">
                  <c:v>55</c:v>
                </c:pt>
                <c:pt idx="26">
                  <c:v>9</c:v>
                </c:pt>
                <c:pt idx="27">
                  <c:v>5</c:v>
                </c:pt>
                <c:pt idx="28">
                  <c:v>40</c:v>
                </c:pt>
                <c:pt idx="29">
                  <c:v>79</c:v>
                </c:pt>
                <c:pt idx="30">
                  <c:v>2</c:v>
                </c:pt>
                <c:pt idx="31">
                  <c:v>0</c:v>
                </c:pt>
              </c:numCache>
            </c:numRef>
          </c:val>
          <c:extLst>
            <c:ext xmlns:c16="http://schemas.microsoft.com/office/drawing/2014/chart" uri="{C3380CC4-5D6E-409C-BE32-E72D297353CC}">
              <c16:uniqueId val="{00000000-1E97-44C7-827E-3FF1D1E71AC9}"/>
            </c:ext>
          </c:extLst>
        </c:ser>
        <c:dLbls>
          <c:dLblPos val="inEnd"/>
          <c:showLegendKey val="0"/>
          <c:showVal val="1"/>
          <c:showCatName val="0"/>
          <c:showSerName val="0"/>
          <c:showPercent val="0"/>
          <c:showBubbleSize val="0"/>
        </c:dLbls>
        <c:gapWidth val="75"/>
        <c:overlap val="-25"/>
        <c:axId val="275398512"/>
        <c:axId val="274025992"/>
      </c:barChart>
      <c:catAx>
        <c:axId val="275398512"/>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74025992"/>
        <c:crosses val="autoZero"/>
        <c:auto val="1"/>
        <c:lblAlgn val="ctr"/>
        <c:lblOffset val="100"/>
        <c:noMultiLvlLbl val="0"/>
      </c:catAx>
      <c:valAx>
        <c:axId val="274025992"/>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7539851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4-22T13:51:09.144" idx="1">
    <p:pos x="10" y="10"/>
    <p:text/>
    <p:extLst>
      <p:ext uri="{C676402C-5697-4E1C-873F-D02D1690AC5C}">
        <p15:threadingInfo xmlns:p15="http://schemas.microsoft.com/office/powerpoint/2012/main" timeZoneBias="-54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7C108C-747C-4F6D-81FE-F500F921DDF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5D48D43-6AC0-45A6-B36B-5B574AA635CD}">
      <dgm:prSet phldrT="[Text]" custT="1"/>
      <dgm:spPr>
        <a:solidFill>
          <a:schemeClr val="accent3">
            <a:alpha val="90000"/>
          </a:schemeClr>
        </a:solidFill>
      </dgm:spPr>
      <dgm:t>
        <a:bodyPr/>
        <a:lstStyle/>
        <a:p>
          <a:pPr algn="just"/>
          <a:r>
            <a:rPr lang="mn-MN" sz="1400" b="1" dirty="0" smtClean="0">
              <a:solidFill>
                <a:schemeClr val="bg1"/>
              </a:solidFill>
              <a:latin typeface="Arial" pitchFamily="34" charset="0"/>
              <a:cs typeface="Arial" pitchFamily="34" charset="0"/>
            </a:rPr>
            <a:t>Усны нөөц, гол мөрний урсац бүрэлдэх эхийн 50-аас доошгүй хувийг тусгай хамгаалалтад авах</a:t>
          </a:r>
          <a:endParaRPr lang="en-US" sz="1400" b="1" dirty="0">
            <a:solidFill>
              <a:schemeClr val="bg1"/>
            </a:solidFill>
            <a:latin typeface="Arial" pitchFamily="34" charset="0"/>
            <a:cs typeface="Arial" pitchFamily="34" charset="0"/>
          </a:endParaRPr>
        </a:p>
      </dgm:t>
    </dgm:pt>
    <dgm:pt modelId="{DA5680E6-0E20-4C32-9794-7D850585C2DF}" type="parTrans" cxnId="{3F34A365-5423-4C46-AC4C-D64A4C773B1A}">
      <dgm:prSet/>
      <dgm:spPr/>
      <dgm:t>
        <a:bodyPr/>
        <a:lstStyle/>
        <a:p>
          <a:endParaRPr lang="en-US"/>
        </a:p>
      </dgm:t>
    </dgm:pt>
    <dgm:pt modelId="{89E63603-8E6E-4016-B037-7B5B4F119C9E}" type="sibTrans" cxnId="{3F34A365-5423-4C46-AC4C-D64A4C773B1A}">
      <dgm:prSet/>
      <dgm:spPr/>
      <dgm:t>
        <a:bodyPr/>
        <a:lstStyle/>
        <a:p>
          <a:endParaRPr lang="en-US"/>
        </a:p>
      </dgm:t>
    </dgm:pt>
    <dgm:pt modelId="{A57627B7-796A-44EF-9FC0-0A25268B0EF4}">
      <dgm:prSet phldrT="[Text]" custT="1">
        <dgm:style>
          <a:lnRef idx="2">
            <a:schemeClr val="accent5"/>
          </a:lnRef>
          <a:fillRef idx="1">
            <a:schemeClr val="lt1"/>
          </a:fillRef>
          <a:effectRef idx="0">
            <a:schemeClr val="accent5"/>
          </a:effectRef>
          <a:fontRef idx="minor">
            <a:schemeClr val="dk1"/>
          </a:fontRef>
        </dgm:style>
      </dgm:prSet>
      <dgm:spPr/>
      <dgm:t>
        <a:bodyPr/>
        <a:lstStyle/>
        <a:p>
          <a:r>
            <a:rPr lang="mn-MN" sz="1600" b="1" dirty="0" smtClean="0">
              <a:latin typeface="Arial" pitchFamily="34" charset="0"/>
              <a:cs typeface="Arial" pitchFamily="34" charset="0"/>
            </a:rPr>
            <a:t>Тусгай хамгаалалттай газар нутгийн үндэсний хөтөлбөр /УИХ, 1998/</a:t>
          </a:r>
          <a:endParaRPr lang="en-US" sz="1600" dirty="0"/>
        </a:p>
      </dgm:t>
    </dgm:pt>
    <dgm:pt modelId="{F9EBD9CB-3D61-4372-A6C4-493DE258D65D}" type="parTrans" cxnId="{791499F5-095F-4729-9159-F3B88F1BD1D9}">
      <dgm:prSet/>
      <dgm:spPr/>
      <dgm:t>
        <a:bodyPr/>
        <a:lstStyle/>
        <a:p>
          <a:endParaRPr lang="en-US"/>
        </a:p>
      </dgm:t>
    </dgm:pt>
    <dgm:pt modelId="{D64DB6C9-9D84-489B-AC55-96E219442C26}" type="sibTrans" cxnId="{791499F5-095F-4729-9159-F3B88F1BD1D9}">
      <dgm:prSet/>
      <dgm:spPr/>
      <dgm:t>
        <a:bodyPr/>
        <a:lstStyle/>
        <a:p>
          <a:endParaRPr lang="en-US"/>
        </a:p>
      </dgm:t>
    </dgm:pt>
    <dgm:pt modelId="{29D6D937-327B-4F5A-9A2F-FB216CD3B6C2}">
      <dgm:prSet phldrT="[Text]" custT="1"/>
      <dgm:spPr>
        <a:solidFill>
          <a:schemeClr val="accent6">
            <a:lumMod val="75000"/>
            <a:alpha val="90000"/>
          </a:schemeClr>
        </a:solidFill>
      </dgm:spPr>
      <dgm:t>
        <a:bodyPr/>
        <a:lstStyle/>
        <a:p>
          <a:pPr algn="just"/>
          <a:r>
            <a:rPr lang="mn-MN" sz="1400" b="1" dirty="0" smtClean="0">
              <a:solidFill>
                <a:schemeClr val="bg1"/>
              </a:solidFill>
              <a:latin typeface="Arial" pitchFamily="34" charset="0"/>
              <a:cs typeface="Arial" pitchFamily="34" charset="0"/>
            </a:rPr>
            <a:t>Байгалийн унаган төрхийг хадгалах, экологийн тэнцлийг хангах, байгалийн баялгийг арвижуулах, байгаль, түүх, соёлын өвийг хамгаалах зорилгоор байгалийн бүс, бүслүүрийн үдсэн шинж, иж бүрдлийг төлөөлсөн, экологийн онцгой ач холбогдол бүхий газар нутгаар тусгай хамгаалалттай газар нутгийн сүлжээг өргөжүүлж, нийт улсын нутаг дэвсгэрийн 30-аас доошгүй хувьд хүргэнэ.</a:t>
          </a:r>
          <a:endParaRPr lang="en-US" sz="1400" dirty="0">
            <a:solidFill>
              <a:schemeClr val="bg1"/>
            </a:solidFill>
          </a:endParaRPr>
        </a:p>
      </dgm:t>
    </dgm:pt>
    <dgm:pt modelId="{790B188A-723C-4FF1-8A78-F52642388FC7}" type="parTrans" cxnId="{F3AF4B28-3467-4955-AE37-F240E529D068}">
      <dgm:prSet/>
      <dgm:spPr/>
      <dgm:t>
        <a:bodyPr/>
        <a:lstStyle/>
        <a:p>
          <a:endParaRPr lang="en-US"/>
        </a:p>
      </dgm:t>
    </dgm:pt>
    <dgm:pt modelId="{938A1227-B86B-49FE-82BA-B9DD3E947C9B}" type="sibTrans" cxnId="{F3AF4B28-3467-4955-AE37-F240E529D068}">
      <dgm:prSet/>
      <dgm:spPr/>
      <dgm:t>
        <a:bodyPr/>
        <a:lstStyle/>
        <a:p>
          <a:endParaRPr lang="en-US"/>
        </a:p>
      </dgm:t>
    </dgm:pt>
    <dgm:pt modelId="{63E41B41-7BA6-4E61-B6B4-41D0AA82AF3D}">
      <dgm:prSet phldrT="[Text]" custT="1">
        <dgm:style>
          <a:lnRef idx="2">
            <a:schemeClr val="accent5"/>
          </a:lnRef>
          <a:fillRef idx="1">
            <a:schemeClr val="lt1"/>
          </a:fillRef>
          <a:effectRef idx="0">
            <a:schemeClr val="accent5"/>
          </a:effectRef>
          <a:fontRef idx="minor">
            <a:schemeClr val="dk1"/>
          </a:fontRef>
        </dgm:style>
      </dgm:prSet>
      <dgm:spPr/>
      <dgm:t>
        <a:bodyPr/>
        <a:lstStyle/>
        <a:p>
          <a:r>
            <a:rPr lang="mn-MN" sz="1600" b="1" dirty="0" smtClean="0">
              <a:latin typeface="Arial" pitchFamily="34" charset="0"/>
              <a:cs typeface="Arial" pitchFamily="34" charset="0"/>
            </a:rPr>
            <a:t>МУ-ын үндэсний аюулгүй байдлын үзэл баримтлал, /УИХ, 2010</a:t>
          </a:r>
          <a:r>
            <a:rPr lang="mn-MN" sz="1800" b="1" dirty="0" smtClean="0">
              <a:latin typeface="Arial" pitchFamily="34" charset="0"/>
              <a:cs typeface="Arial" pitchFamily="34" charset="0"/>
            </a:rPr>
            <a:t>/</a:t>
          </a:r>
          <a:endParaRPr lang="en-US" sz="1800" dirty="0"/>
        </a:p>
      </dgm:t>
    </dgm:pt>
    <dgm:pt modelId="{D2BE21E6-FBCB-47E5-9634-C2C3C7DA8425}" type="parTrans" cxnId="{DA41186D-1B7B-4370-B7B4-A5B0A8183600}">
      <dgm:prSet/>
      <dgm:spPr/>
      <dgm:t>
        <a:bodyPr/>
        <a:lstStyle/>
        <a:p>
          <a:endParaRPr lang="en-US"/>
        </a:p>
      </dgm:t>
    </dgm:pt>
    <dgm:pt modelId="{8E3E0426-224F-4451-8712-D16F13BB4F89}" type="sibTrans" cxnId="{DA41186D-1B7B-4370-B7B4-A5B0A8183600}">
      <dgm:prSet/>
      <dgm:spPr/>
      <dgm:t>
        <a:bodyPr/>
        <a:lstStyle/>
        <a:p>
          <a:endParaRPr lang="en-US"/>
        </a:p>
      </dgm:t>
    </dgm:pt>
    <dgm:pt modelId="{0897F3D4-E08F-4584-8BE1-42414F3C415D}">
      <dgm:prSet phldrT="[Text]" custT="1"/>
      <dgm:spPr>
        <a:solidFill>
          <a:srgbClr val="0070C0">
            <a:alpha val="90000"/>
          </a:srgbClr>
        </a:solidFill>
      </dgm:spPr>
      <dgm:t>
        <a:bodyPr/>
        <a:lstStyle/>
        <a:p>
          <a:pPr algn="just"/>
          <a:r>
            <a:rPr lang="mn-MN" sz="1400" b="1" dirty="0" smtClean="0">
              <a:solidFill>
                <a:schemeClr val="bg1"/>
              </a:solidFill>
              <a:latin typeface="Arial" pitchFamily="34" charset="0"/>
              <a:cs typeface="Arial" pitchFamily="34" charset="0"/>
            </a:rPr>
            <a:t>“Газрын доорхи цэнгэг усны томоохон ордууд, гол мөрний урсац бүрэлдэх эхийг улсын тусгай хамгаалалтад авах замаар усны нөөцийг хамгаална”, ... “Нэн ховор, ховор болон экосистемд онцгой үүрэгтэй амьтан, ургамал бүхий газар нутгийг улсын тусгай хамгаалалтад авах</a:t>
          </a:r>
          <a:endParaRPr lang="en-US" sz="1400" dirty="0">
            <a:solidFill>
              <a:schemeClr val="bg1"/>
            </a:solidFill>
          </a:endParaRPr>
        </a:p>
      </dgm:t>
    </dgm:pt>
    <dgm:pt modelId="{9EADFFE0-7039-4237-A1BC-3F2EFA6571D0}" type="parTrans" cxnId="{C3E1E46E-E1AD-473A-B39A-81A38F746007}">
      <dgm:prSet/>
      <dgm:spPr/>
      <dgm:t>
        <a:bodyPr/>
        <a:lstStyle/>
        <a:p>
          <a:endParaRPr lang="en-US"/>
        </a:p>
      </dgm:t>
    </dgm:pt>
    <dgm:pt modelId="{E6C6C2D2-3B4C-4F71-A333-D787D3B9B192}" type="sibTrans" cxnId="{C3E1E46E-E1AD-473A-B39A-81A38F746007}">
      <dgm:prSet/>
      <dgm:spPr/>
      <dgm:t>
        <a:bodyPr/>
        <a:lstStyle/>
        <a:p>
          <a:endParaRPr lang="en-US"/>
        </a:p>
      </dgm:t>
    </dgm:pt>
    <dgm:pt modelId="{3E888BDA-7175-4068-90CE-074520CA07FE}">
      <dgm:prSet phldrT="[Text]" custT="1">
        <dgm:style>
          <a:lnRef idx="2">
            <a:schemeClr val="accent5"/>
          </a:lnRef>
          <a:fillRef idx="1">
            <a:schemeClr val="lt1"/>
          </a:fillRef>
          <a:effectRef idx="0">
            <a:schemeClr val="accent5"/>
          </a:effectRef>
          <a:fontRef idx="minor">
            <a:schemeClr val="dk1"/>
          </a:fontRef>
        </dgm:style>
      </dgm:prSet>
      <dgm:spPr/>
      <dgm:t>
        <a:bodyPr/>
        <a:lstStyle/>
        <a:p>
          <a:r>
            <a:rPr lang="mn-MN" sz="1600" b="1" dirty="0" smtClean="0">
              <a:latin typeface="Arial" pitchFamily="34" charset="0"/>
              <a:cs typeface="Arial" pitchFamily="34" charset="0"/>
            </a:rPr>
            <a:t>Ногоон хөгжлийн бодлого, /УИХ, 2014/</a:t>
          </a:r>
          <a:endParaRPr lang="en-US" sz="1600" dirty="0"/>
        </a:p>
      </dgm:t>
    </dgm:pt>
    <dgm:pt modelId="{6C140F4C-6A48-4DEE-9B4D-C321B459DB45}" type="parTrans" cxnId="{F0BDBC0D-F926-4F37-977C-C99B0D65702A}">
      <dgm:prSet/>
      <dgm:spPr/>
      <dgm:t>
        <a:bodyPr/>
        <a:lstStyle/>
        <a:p>
          <a:endParaRPr lang="en-US"/>
        </a:p>
      </dgm:t>
    </dgm:pt>
    <dgm:pt modelId="{4FA18B31-2E41-419C-98EC-0A2287AF4646}" type="sibTrans" cxnId="{F0BDBC0D-F926-4F37-977C-C99B0D65702A}">
      <dgm:prSet/>
      <dgm:spPr/>
      <dgm:t>
        <a:bodyPr/>
        <a:lstStyle/>
        <a:p>
          <a:endParaRPr lang="en-US"/>
        </a:p>
      </dgm:t>
    </dgm:pt>
    <dgm:pt modelId="{CB5CEFD8-0808-455D-89FA-7FE05BC34B6D}">
      <dgm:prSet phldrT="[Text]" custT="1"/>
      <dgm:spPr>
        <a:solidFill>
          <a:schemeClr val="accent4">
            <a:lumMod val="75000"/>
            <a:alpha val="90000"/>
          </a:schemeClr>
        </a:solidFill>
      </dgm:spPr>
      <dgm:t>
        <a:bodyPr/>
        <a:lstStyle/>
        <a:p>
          <a:pPr algn="just"/>
          <a:r>
            <a:rPr lang="mn-MN" sz="1400" b="1" dirty="0" smtClean="0">
              <a:solidFill>
                <a:schemeClr val="bg1"/>
              </a:solidFill>
              <a:latin typeface="Arial" pitchFamily="34" charset="0"/>
              <a:cs typeface="Arial" pitchFamily="34" charset="0"/>
            </a:rPr>
            <a:t>“Байгалийн унаган төрх, экосистемийн тэнцвэрт байдлыг хадгалах, цэнгэг усны нөөц, гол, мөрний урсац бүрэлдэх эхийн 60-аас доошгүй хувийг тусгай хамгаалалтад авах”,</a:t>
          </a:r>
          <a:endParaRPr lang="en-US" sz="1400" dirty="0">
            <a:solidFill>
              <a:schemeClr val="bg1"/>
            </a:solidFill>
          </a:endParaRPr>
        </a:p>
      </dgm:t>
    </dgm:pt>
    <dgm:pt modelId="{6C1A45DD-D74E-437B-81BB-2B6A187803D8}" type="parTrans" cxnId="{5E5E12BB-C40C-40B6-AADB-CC77083DA232}">
      <dgm:prSet/>
      <dgm:spPr/>
      <dgm:t>
        <a:bodyPr/>
        <a:lstStyle/>
        <a:p>
          <a:endParaRPr lang="en-US"/>
        </a:p>
      </dgm:t>
    </dgm:pt>
    <dgm:pt modelId="{DF667DA2-B039-43E6-858E-768D3AEDAD9A}" type="sibTrans" cxnId="{5E5E12BB-C40C-40B6-AADB-CC77083DA232}">
      <dgm:prSet/>
      <dgm:spPr/>
      <dgm:t>
        <a:bodyPr/>
        <a:lstStyle/>
        <a:p>
          <a:endParaRPr lang="en-US"/>
        </a:p>
      </dgm:t>
    </dgm:pt>
    <dgm:pt modelId="{51515871-4895-4B15-8B38-A3C66D72036D}">
      <dgm:prSet phldrT="[Text]" custT="1">
        <dgm:style>
          <a:lnRef idx="2">
            <a:schemeClr val="accent5"/>
          </a:lnRef>
          <a:fillRef idx="1">
            <a:schemeClr val="lt1"/>
          </a:fillRef>
          <a:effectRef idx="0">
            <a:schemeClr val="accent5"/>
          </a:effectRef>
          <a:fontRef idx="minor">
            <a:schemeClr val="dk1"/>
          </a:fontRef>
        </dgm:style>
      </dgm:prSet>
      <dgm:spPr/>
      <dgm:t>
        <a:bodyPr/>
        <a:lstStyle/>
        <a:p>
          <a:r>
            <a:rPr lang="mn-MN" sz="1600" dirty="0" smtClean="0">
              <a:latin typeface="Arial" pitchFamily="34" charset="0"/>
              <a:cs typeface="Arial" pitchFamily="34" charset="0"/>
            </a:rPr>
            <a:t>“</a:t>
          </a:r>
          <a:r>
            <a:rPr lang="mn-MN" sz="1600" b="1" dirty="0" smtClean="0">
              <a:latin typeface="Arial" pitchFamily="34" charset="0"/>
              <a:cs typeface="Arial" pitchFamily="34" charset="0"/>
            </a:rPr>
            <a:t>Монгол Улсын Тогтвортой хөгжлийн үзэл баримтлал-2030</a:t>
          </a:r>
          <a:r>
            <a:rPr lang="mn-MN" sz="1600" dirty="0" smtClean="0">
              <a:latin typeface="Arial" pitchFamily="34" charset="0"/>
              <a:cs typeface="Arial" pitchFamily="34" charset="0"/>
            </a:rPr>
            <a:t>”</a:t>
          </a:r>
          <a:endParaRPr lang="en-US" sz="1600" b="1" dirty="0">
            <a:latin typeface="Arial" pitchFamily="34" charset="0"/>
            <a:cs typeface="Arial" pitchFamily="34" charset="0"/>
          </a:endParaRPr>
        </a:p>
      </dgm:t>
    </dgm:pt>
    <dgm:pt modelId="{18D1674A-1747-4565-8531-08EA8E7C7937}" type="sibTrans" cxnId="{CD9B9EBF-CB28-43D3-8883-7D61216336A6}">
      <dgm:prSet/>
      <dgm:spPr/>
      <dgm:t>
        <a:bodyPr/>
        <a:lstStyle/>
        <a:p>
          <a:endParaRPr lang="en-US"/>
        </a:p>
      </dgm:t>
    </dgm:pt>
    <dgm:pt modelId="{81297649-7EA5-4E54-8721-B72C0333F93D}" type="parTrans" cxnId="{CD9B9EBF-CB28-43D3-8883-7D61216336A6}">
      <dgm:prSet/>
      <dgm:spPr/>
      <dgm:t>
        <a:bodyPr/>
        <a:lstStyle/>
        <a:p>
          <a:endParaRPr lang="en-US"/>
        </a:p>
      </dgm:t>
    </dgm:pt>
    <dgm:pt modelId="{C08C2694-161E-4EAF-A637-B48E68E0CF93}" type="pres">
      <dgm:prSet presAssocID="{987C108C-747C-4F6D-81FE-F500F921DDF2}" presName="Name0" presStyleCnt="0">
        <dgm:presLayoutVars>
          <dgm:dir/>
          <dgm:animLvl val="lvl"/>
          <dgm:resizeHandles val="exact"/>
        </dgm:presLayoutVars>
      </dgm:prSet>
      <dgm:spPr/>
      <dgm:t>
        <a:bodyPr/>
        <a:lstStyle/>
        <a:p>
          <a:endParaRPr lang="en-US"/>
        </a:p>
      </dgm:t>
    </dgm:pt>
    <dgm:pt modelId="{917AC7A4-DFFB-4AA4-9C2E-579AA4C482DA}" type="pres">
      <dgm:prSet presAssocID="{51515871-4895-4B15-8B38-A3C66D72036D}" presName="linNode" presStyleCnt="0"/>
      <dgm:spPr/>
    </dgm:pt>
    <dgm:pt modelId="{7E69BD0F-E2F0-4577-B176-CF51A4E9492A}" type="pres">
      <dgm:prSet presAssocID="{51515871-4895-4B15-8B38-A3C66D72036D}" presName="parentText" presStyleLbl="node1" presStyleIdx="0" presStyleCnt="4" custScaleX="72569" custScaleY="88342">
        <dgm:presLayoutVars>
          <dgm:chMax val="1"/>
          <dgm:bulletEnabled val="1"/>
        </dgm:presLayoutVars>
      </dgm:prSet>
      <dgm:spPr/>
      <dgm:t>
        <a:bodyPr/>
        <a:lstStyle/>
        <a:p>
          <a:endParaRPr lang="en-US"/>
        </a:p>
      </dgm:t>
    </dgm:pt>
    <dgm:pt modelId="{86C2B7AB-F59F-4F8D-9093-8D3663A065FE}" type="pres">
      <dgm:prSet presAssocID="{51515871-4895-4B15-8B38-A3C66D72036D}" presName="descendantText" presStyleLbl="alignAccFollowNode1" presStyleIdx="0" presStyleCnt="4" custScaleX="110198" custScaleY="105408">
        <dgm:presLayoutVars>
          <dgm:bulletEnabled val="1"/>
        </dgm:presLayoutVars>
      </dgm:prSet>
      <dgm:spPr/>
      <dgm:t>
        <a:bodyPr/>
        <a:lstStyle/>
        <a:p>
          <a:endParaRPr lang="en-US"/>
        </a:p>
      </dgm:t>
    </dgm:pt>
    <dgm:pt modelId="{1E5E6C8C-F6A3-491D-B683-14BEF821B47A}" type="pres">
      <dgm:prSet presAssocID="{18D1674A-1747-4565-8531-08EA8E7C7937}" presName="sp" presStyleCnt="0"/>
      <dgm:spPr/>
    </dgm:pt>
    <dgm:pt modelId="{36C9C6F7-35B1-465A-815E-293CCF0AD223}" type="pres">
      <dgm:prSet presAssocID="{A57627B7-796A-44EF-9FC0-0A25268B0EF4}" presName="linNode" presStyleCnt="0"/>
      <dgm:spPr/>
    </dgm:pt>
    <dgm:pt modelId="{024DAD96-FE0D-4AEE-B2A6-2622ACF9D28E}" type="pres">
      <dgm:prSet presAssocID="{A57627B7-796A-44EF-9FC0-0A25268B0EF4}" presName="parentText" presStyleLbl="node1" presStyleIdx="1" presStyleCnt="4" custScaleX="72879" custScaleY="84327" custLinFactNeighborY="-1553">
        <dgm:presLayoutVars>
          <dgm:chMax val="1"/>
          <dgm:bulletEnabled val="1"/>
        </dgm:presLayoutVars>
      </dgm:prSet>
      <dgm:spPr/>
      <dgm:t>
        <a:bodyPr/>
        <a:lstStyle/>
        <a:p>
          <a:endParaRPr lang="en-US"/>
        </a:p>
      </dgm:t>
    </dgm:pt>
    <dgm:pt modelId="{F73CD7BF-2454-4E99-A50E-E53C7E415185}" type="pres">
      <dgm:prSet presAssocID="{A57627B7-796A-44EF-9FC0-0A25268B0EF4}" presName="descendantText" presStyleLbl="alignAccFollowNode1" presStyleIdx="1" presStyleCnt="4" custScaleX="109876" custScaleY="106950" custLinFactNeighborY="-2688">
        <dgm:presLayoutVars>
          <dgm:bulletEnabled val="1"/>
        </dgm:presLayoutVars>
      </dgm:prSet>
      <dgm:spPr/>
      <dgm:t>
        <a:bodyPr/>
        <a:lstStyle/>
        <a:p>
          <a:endParaRPr lang="en-US"/>
        </a:p>
      </dgm:t>
    </dgm:pt>
    <dgm:pt modelId="{7CAEA396-8B1B-48D3-9D4F-C4428AA9D55F}" type="pres">
      <dgm:prSet presAssocID="{D64DB6C9-9D84-489B-AC55-96E219442C26}" presName="sp" presStyleCnt="0"/>
      <dgm:spPr/>
    </dgm:pt>
    <dgm:pt modelId="{A013251F-8A62-42CF-9631-683F52346952}" type="pres">
      <dgm:prSet presAssocID="{63E41B41-7BA6-4E61-B6B4-41D0AA82AF3D}" presName="linNode" presStyleCnt="0"/>
      <dgm:spPr/>
    </dgm:pt>
    <dgm:pt modelId="{034C69D7-02B9-4FD9-949D-768B96AA200A}" type="pres">
      <dgm:prSet presAssocID="{63E41B41-7BA6-4E61-B6B4-41D0AA82AF3D}" presName="parentText" presStyleLbl="node1" presStyleIdx="2" presStyleCnt="4" custScaleX="72998" custScaleY="87283" custLinFactNeighborY="-1946">
        <dgm:presLayoutVars>
          <dgm:chMax val="1"/>
          <dgm:bulletEnabled val="1"/>
        </dgm:presLayoutVars>
      </dgm:prSet>
      <dgm:spPr/>
      <dgm:t>
        <a:bodyPr/>
        <a:lstStyle/>
        <a:p>
          <a:endParaRPr lang="en-US"/>
        </a:p>
      </dgm:t>
    </dgm:pt>
    <dgm:pt modelId="{76E5B599-38E9-4CC6-9566-18C61BBC3D27}" type="pres">
      <dgm:prSet presAssocID="{63E41B41-7BA6-4E61-B6B4-41D0AA82AF3D}" presName="descendantText" presStyleLbl="alignAccFollowNode1" presStyleIdx="2" presStyleCnt="4" custScaleX="110446" custScaleY="105659" custLinFactNeighborY="-2432">
        <dgm:presLayoutVars>
          <dgm:bulletEnabled val="1"/>
        </dgm:presLayoutVars>
      </dgm:prSet>
      <dgm:spPr/>
      <dgm:t>
        <a:bodyPr/>
        <a:lstStyle/>
        <a:p>
          <a:endParaRPr lang="en-US"/>
        </a:p>
      </dgm:t>
    </dgm:pt>
    <dgm:pt modelId="{CD06062A-4BA7-454B-AFA9-1C017889E530}" type="pres">
      <dgm:prSet presAssocID="{8E3E0426-224F-4451-8712-D16F13BB4F89}" presName="sp" presStyleCnt="0"/>
      <dgm:spPr/>
    </dgm:pt>
    <dgm:pt modelId="{F25E5646-CB5F-499E-910B-8A760F34DFB3}" type="pres">
      <dgm:prSet presAssocID="{3E888BDA-7175-4068-90CE-074520CA07FE}" presName="linNode" presStyleCnt="0"/>
      <dgm:spPr/>
    </dgm:pt>
    <dgm:pt modelId="{9A2BD3DC-A53E-4AB6-8266-A427920DEE6C}" type="pres">
      <dgm:prSet presAssocID="{3E888BDA-7175-4068-90CE-074520CA07FE}" presName="parentText" presStyleLbl="node1" presStyleIdx="3" presStyleCnt="4" custScaleX="72998" custScaleY="71723" custLinFactNeighborY="-1864">
        <dgm:presLayoutVars>
          <dgm:chMax val="1"/>
          <dgm:bulletEnabled val="1"/>
        </dgm:presLayoutVars>
      </dgm:prSet>
      <dgm:spPr/>
      <dgm:t>
        <a:bodyPr/>
        <a:lstStyle/>
        <a:p>
          <a:endParaRPr lang="en-US"/>
        </a:p>
      </dgm:t>
    </dgm:pt>
    <dgm:pt modelId="{485B2666-1BBF-46FA-85A0-3B30AED78FCA}" type="pres">
      <dgm:prSet presAssocID="{3E888BDA-7175-4068-90CE-074520CA07FE}" presName="descendantText" presStyleLbl="alignAccFollowNode1" presStyleIdx="3" presStyleCnt="4" custScaleX="110446" custScaleY="83053" custLinFactNeighborY="-2330">
        <dgm:presLayoutVars>
          <dgm:bulletEnabled val="1"/>
        </dgm:presLayoutVars>
      </dgm:prSet>
      <dgm:spPr/>
      <dgm:t>
        <a:bodyPr/>
        <a:lstStyle/>
        <a:p>
          <a:endParaRPr lang="en-US"/>
        </a:p>
      </dgm:t>
    </dgm:pt>
  </dgm:ptLst>
  <dgm:cxnLst>
    <dgm:cxn modelId="{75402065-4A88-4AEB-BAB7-D278E41421C0}" type="presOf" srcId="{0897F3D4-E08F-4584-8BE1-42414F3C415D}" destId="{76E5B599-38E9-4CC6-9566-18C61BBC3D27}" srcOrd="0" destOrd="0" presId="urn:microsoft.com/office/officeart/2005/8/layout/vList5"/>
    <dgm:cxn modelId="{C25FCF88-EBFA-43EE-A073-BA99DD0A8139}" type="presOf" srcId="{63E41B41-7BA6-4E61-B6B4-41D0AA82AF3D}" destId="{034C69D7-02B9-4FD9-949D-768B96AA200A}" srcOrd="0" destOrd="0" presId="urn:microsoft.com/office/officeart/2005/8/layout/vList5"/>
    <dgm:cxn modelId="{CD9B9EBF-CB28-43D3-8883-7D61216336A6}" srcId="{987C108C-747C-4F6D-81FE-F500F921DDF2}" destId="{51515871-4895-4B15-8B38-A3C66D72036D}" srcOrd="0" destOrd="0" parTransId="{81297649-7EA5-4E54-8721-B72C0333F93D}" sibTransId="{18D1674A-1747-4565-8531-08EA8E7C7937}"/>
    <dgm:cxn modelId="{B1834EA5-0878-418A-A006-50B379F3B236}" type="presOf" srcId="{51515871-4895-4B15-8B38-A3C66D72036D}" destId="{7E69BD0F-E2F0-4577-B176-CF51A4E9492A}" srcOrd="0" destOrd="0" presId="urn:microsoft.com/office/officeart/2005/8/layout/vList5"/>
    <dgm:cxn modelId="{23EA5CED-F849-471D-A18F-EE3AD894C13C}" type="presOf" srcId="{A57627B7-796A-44EF-9FC0-0A25268B0EF4}" destId="{024DAD96-FE0D-4AEE-B2A6-2622ACF9D28E}" srcOrd="0" destOrd="0" presId="urn:microsoft.com/office/officeart/2005/8/layout/vList5"/>
    <dgm:cxn modelId="{F0BDBC0D-F926-4F37-977C-C99B0D65702A}" srcId="{987C108C-747C-4F6D-81FE-F500F921DDF2}" destId="{3E888BDA-7175-4068-90CE-074520CA07FE}" srcOrd="3" destOrd="0" parTransId="{6C140F4C-6A48-4DEE-9B4D-C321B459DB45}" sibTransId="{4FA18B31-2E41-419C-98EC-0A2287AF4646}"/>
    <dgm:cxn modelId="{F3AF4B28-3467-4955-AE37-F240E529D068}" srcId="{A57627B7-796A-44EF-9FC0-0A25268B0EF4}" destId="{29D6D937-327B-4F5A-9A2F-FB216CD3B6C2}" srcOrd="0" destOrd="0" parTransId="{790B188A-723C-4FF1-8A78-F52642388FC7}" sibTransId="{938A1227-B86B-49FE-82BA-B9DD3E947C9B}"/>
    <dgm:cxn modelId="{C3E1E46E-E1AD-473A-B39A-81A38F746007}" srcId="{63E41B41-7BA6-4E61-B6B4-41D0AA82AF3D}" destId="{0897F3D4-E08F-4584-8BE1-42414F3C415D}" srcOrd="0" destOrd="0" parTransId="{9EADFFE0-7039-4237-A1BC-3F2EFA6571D0}" sibTransId="{E6C6C2D2-3B4C-4F71-A333-D787D3B9B192}"/>
    <dgm:cxn modelId="{75174B77-A75E-4C48-8853-9FE9DCF5681A}" type="presOf" srcId="{CB5CEFD8-0808-455D-89FA-7FE05BC34B6D}" destId="{485B2666-1BBF-46FA-85A0-3B30AED78FCA}" srcOrd="0" destOrd="0" presId="urn:microsoft.com/office/officeart/2005/8/layout/vList5"/>
    <dgm:cxn modelId="{5E5E12BB-C40C-40B6-AADB-CC77083DA232}" srcId="{3E888BDA-7175-4068-90CE-074520CA07FE}" destId="{CB5CEFD8-0808-455D-89FA-7FE05BC34B6D}" srcOrd="0" destOrd="0" parTransId="{6C1A45DD-D74E-437B-81BB-2B6A187803D8}" sibTransId="{DF667DA2-B039-43E6-858E-768D3AEDAD9A}"/>
    <dgm:cxn modelId="{CE560D4A-6A48-495B-89E9-BD679DF7669E}" type="presOf" srcId="{3E888BDA-7175-4068-90CE-074520CA07FE}" destId="{9A2BD3DC-A53E-4AB6-8266-A427920DEE6C}" srcOrd="0" destOrd="0" presId="urn:microsoft.com/office/officeart/2005/8/layout/vList5"/>
    <dgm:cxn modelId="{A15764BA-35AF-4B32-A9D0-ECEF7CF4D94E}" type="presOf" srcId="{55D48D43-6AC0-45A6-B36B-5B574AA635CD}" destId="{86C2B7AB-F59F-4F8D-9093-8D3663A065FE}" srcOrd="0" destOrd="0" presId="urn:microsoft.com/office/officeart/2005/8/layout/vList5"/>
    <dgm:cxn modelId="{3F34A365-5423-4C46-AC4C-D64A4C773B1A}" srcId="{51515871-4895-4B15-8B38-A3C66D72036D}" destId="{55D48D43-6AC0-45A6-B36B-5B574AA635CD}" srcOrd="0" destOrd="0" parTransId="{DA5680E6-0E20-4C32-9794-7D850585C2DF}" sibTransId="{89E63603-8E6E-4016-B037-7B5B4F119C9E}"/>
    <dgm:cxn modelId="{DA41186D-1B7B-4370-B7B4-A5B0A8183600}" srcId="{987C108C-747C-4F6D-81FE-F500F921DDF2}" destId="{63E41B41-7BA6-4E61-B6B4-41D0AA82AF3D}" srcOrd="2" destOrd="0" parTransId="{D2BE21E6-FBCB-47E5-9634-C2C3C7DA8425}" sibTransId="{8E3E0426-224F-4451-8712-D16F13BB4F89}"/>
    <dgm:cxn modelId="{791499F5-095F-4729-9159-F3B88F1BD1D9}" srcId="{987C108C-747C-4F6D-81FE-F500F921DDF2}" destId="{A57627B7-796A-44EF-9FC0-0A25268B0EF4}" srcOrd="1" destOrd="0" parTransId="{F9EBD9CB-3D61-4372-A6C4-493DE258D65D}" sibTransId="{D64DB6C9-9D84-489B-AC55-96E219442C26}"/>
    <dgm:cxn modelId="{9541E892-0FAC-4048-B467-45C4E1443030}" type="presOf" srcId="{29D6D937-327B-4F5A-9A2F-FB216CD3B6C2}" destId="{F73CD7BF-2454-4E99-A50E-E53C7E415185}" srcOrd="0" destOrd="0" presId="urn:microsoft.com/office/officeart/2005/8/layout/vList5"/>
    <dgm:cxn modelId="{45E3BA0F-5995-4406-AC03-CC09552551DA}" type="presOf" srcId="{987C108C-747C-4F6D-81FE-F500F921DDF2}" destId="{C08C2694-161E-4EAF-A637-B48E68E0CF93}" srcOrd="0" destOrd="0" presId="urn:microsoft.com/office/officeart/2005/8/layout/vList5"/>
    <dgm:cxn modelId="{5714AC40-544B-4FFE-9AA4-4650CE6DF9F4}" type="presParOf" srcId="{C08C2694-161E-4EAF-A637-B48E68E0CF93}" destId="{917AC7A4-DFFB-4AA4-9C2E-579AA4C482DA}" srcOrd="0" destOrd="0" presId="urn:microsoft.com/office/officeart/2005/8/layout/vList5"/>
    <dgm:cxn modelId="{50F6D20B-D17D-4256-8387-46AFF0B40653}" type="presParOf" srcId="{917AC7A4-DFFB-4AA4-9C2E-579AA4C482DA}" destId="{7E69BD0F-E2F0-4577-B176-CF51A4E9492A}" srcOrd="0" destOrd="0" presId="urn:microsoft.com/office/officeart/2005/8/layout/vList5"/>
    <dgm:cxn modelId="{9BF53710-BBD0-40FF-8348-F0F71319BB45}" type="presParOf" srcId="{917AC7A4-DFFB-4AA4-9C2E-579AA4C482DA}" destId="{86C2B7AB-F59F-4F8D-9093-8D3663A065FE}" srcOrd="1" destOrd="0" presId="urn:microsoft.com/office/officeart/2005/8/layout/vList5"/>
    <dgm:cxn modelId="{63F35B93-A955-4293-BD24-057FC4B4B986}" type="presParOf" srcId="{C08C2694-161E-4EAF-A637-B48E68E0CF93}" destId="{1E5E6C8C-F6A3-491D-B683-14BEF821B47A}" srcOrd="1" destOrd="0" presId="urn:microsoft.com/office/officeart/2005/8/layout/vList5"/>
    <dgm:cxn modelId="{6D61602E-E608-4EA0-8FD5-F93AA1495586}" type="presParOf" srcId="{C08C2694-161E-4EAF-A637-B48E68E0CF93}" destId="{36C9C6F7-35B1-465A-815E-293CCF0AD223}" srcOrd="2" destOrd="0" presId="urn:microsoft.com/office/officeart/2005/8/layout/vList5"/>
    <dgm:cxn modelId="{F11158B2-18DC-47D5-B9B2-7AE2B5A6AF8A}" type="presParOf" srcId="{36C9C6F7-35B1-465A-815E-293CCF0AD223}" destId="{024DAD96-FE0D-4AEE-B2A6-2622ACF9D28E}" srcOrd="0" destOrd="0" presId="urn:microsoft.com/office/officeart/2005/8/layout/vList5"/>
    <dgm:cxn modelId="{5E119CB9-8A4C-4F15-B61D-3B769F3CE5A4}" type="presParOf" srcId="{36C9C6F7-35B1-465A-815E-293CCF0AD223}" destId="{F73CD7BF-2454-4E99-A50E-E53C7E415185}" srcOrd="1" destOrd="0" presId="urn:microsoft.com/office/officeart/2005/8/layout/vList5"/>
    <dgm:cxn modelId="{BD593187-5206-4B13-8B27-3CD5AB8AFCA5}" type="presParOf" srcId="{C08C2694-161E-4EAF-A637-B48E68E0CF93}" destId="{7CAEA396-8B1B-48D3-9D4F-C4428AA9D55F}" srcOrd="3" destOrd="0" presId="urn:microsoft.com/office/officeart/2005/8/layout/vList5"/>
    <dgm:cxn modelId="{E78038B0-6D0D-49E8-8C2A-7ACEC13F7B6E}" type="presParOf" srcId="{C08C2694-161E-4EAF-A637-B48E68E0CF93}" destId="{A013251F-8A62-42CF-9631-683F52346952}" srcOrd="4" destOrd="0" presId="urn:microsoft.com/office/officeart/2005/8/layout/vList5"/>
    <dgm:cxn modelId="{89B68175-2A05-47A7-BFE2-02DBA1710FC5}" type="presParOf" srcId="{A013251F-8A62-42CF-9631-683F52346952}" destId="{034C69D7-02B9-4FD9-949D-768B96AA200A}" srcOrd="0" destOrd="0" presId="urn:microsoft.com/office/officeart/2005/8/layout/vList5"/>
    <dgm:cxn modelId="{BCE963E6-A158-4546-AC6C-5AFCB3234DCE}" type="presParOf" srcId="{A013251F-8A62-42CF-9631-683F52346952}" destId="{76E5B599-38E9-4CC6-9566-18C61BBC3D27}" srcOrd="1" destOrd="0" presId="urn:microsoft.com/office/officeart/2005/8/layout/vList5"/>
    <dgm:cxn modelId="{70EB0DA0-14EB-4CB6-8884-FFCF389F1CB6}" type="presParOf" srcId="{C08C2694-161E-4EAF-A637-B48E68E0CF93}" destId="{CD06062A-4BA7-454B-AFA9-1C017889E530}" srcOrd="5" destOrd="0" presId="urn:microsoft.com/office/officeart/2005/8/layout/vList5"/>
    <dgm:cxn modelId="{D9F7C0CC-FEBC-426E-87D5-465F539383B9}" type="presParOf" srcId="{C08C2694-161E-4EAF-A637-B48E68E0CF93}" destId="{F25E5646-CB5F-499E-910B-8A760F34DFB3}" srcOrd="6" destOrd="0" presId="urn:microsoft.com/office/officeart/2005/8/layout/vList5"/>
    <dgm:cxn modelId="{44E2536B-C956-45E4-BBAB-99192540C0DF}" type="presParOf" srcId="{F25E5646-CB5F-499E-910B-8A760F34DFB3}" destId="{9A2BD3DC-A53E-4AB6-8266-A427920DEE6C}" srcOrd="0" destOrd="0" presId="urn:microsoft.com/office/officeart/2005/8/layout/vList5"/>
    <dgm:cxn modelId="{CCFBEF6E-5BA3-4182-B539-1A32649345D0}" type="presParOf" srcId="{F25E5646-CB5F-499E-910B-8A760F34DFB3}" destId="{485B2666-1BBF-46FA-85A0-3B30AED78FC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4A62DA-BE83-4C8B-8CDD-5E93AC372EFC}"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B2298358-EC27-4B68-936B-15911BC4CD56}">
      <dgm:prSet custT="1"/>
      <dgm:spPr/>
      <dgm:t>
        <a:bodyPr/>
        <a:lstStyle/>
        <a:p>
          <a:pPr algn="just" rtl="0"/>
          <a:r>
            <a:rPr lang="mn-MN" sz="1600" dirty="0" smtClean="0">
              <a:latin typeface="Arial" panose="020B0604020202020204" pitchFamily="34" charset="0"/>
              <a:cs typeface="Arial" panose="020B0604020202020204" pitchFamily="34" charset="0"/>
            </a:rPr>
            <a:t>1. Байгалийн унаган төрхөө хадгалсан газар, цэнгэг усны нөөц, томоохон гол мөрний урсац бүрэлдэх эхийн 50-аас доошгүй хувийг улсын тусгай хамгаалалтад авна.</a:t>
          </a:r>
          <a:endParaRPr lang="en-US" sz="1600" dirty="0">
            <a:latin typeface="Arial" panose="020B0604020202020204" pitchFamily="34" charset="0"/>
            <a:cs typeface="Arial" panose="020B0604020202020204" pitchFamily="34" charset="0"/>
          </a:endParaRPr>
        </a:p>
      </dgm:t>
    </dgm:pt>
    <dgm:pt modelId="{9C2B244C-E4C5-4036-ADE5-6D9E656C4474}" type="parTrans" cxnId="{3FED2394-4B94-48CC-939C-4A7EA75C6299}">
      <dgm:prSet/>
      <dgm:spPr/>
      <dgm:t>
        <a:bodyPr/>
        <a:lstStyle/>
        <a:p>
          <a:endParaRPr lang="en-US" sz="1600">
            <a:latin typeface="Arial" panose="020B0604020202020204" pitchFamily="34" charset="0"/>
            <a:cs typeface="Arial" panose="020B0604020202020204" pitchFamily="34" charset="0"/>
          </a:endParaRPr>
        </a:p>
      </dgm:t>
    </dgm:pt>
    <dgm:pt modelId="{43E2DE49-4FFD-4CB3-9D77-351746CABE8E}" type="sibTrans" cxnId="{3FED2394-4B94-48CC-939C-4A7EA75C6299}">
      <dgm:prSet/>
      <dgm:spPr/>
      <dgm:t>
        <a:bodyPr/>
        <a:lstStyle/>
        <a:p>
          <a:endParaRPr lang="en-US" sz="1600">
            <a:latin typeface="Arial" panose="020B0604020202020204" pitchFamily="34" charset="0"/>
            <a:cs typeface="Arial" panose="020B0604020202020204" pitchFamily="34" charset="0"/>
          </a:endParaRPr>
        </a:p>
      </dgm:t>
    </dgm:pt>
    <dgm:pt modelId="{4BB91062-4E44-4765-8813-1229CB32FE1F}">
      <dgm:prSet custT="1"/>
      <dgm:spPr/>
      <dgm:t>
        <a:bodyPr/>
        <a:lstStyle/>
        <a:p>
          <a:pPr algn="just" rtl="0"/>
          <a:r>
            <a:rPr lang="mn-MN" sz="1600" dirty="0" smtClean="0">
              <a:latin typeface="Arial" panose="020B0604020202020204" pitchFamily="34" charset="0"/>
              <a:cs typeface="Arial" panose="020B0604020202020204" pitchFamily="34" charset="0"/>
            </a:rPr>
            <a:t>2. ТХГН, түүний орчны бүсийн хилийн зааг, менежментийн эрх зүйн зохицуулалтын шинэчилж, байгальд ээлтэй аялал жуулчлал, ногоон хөгжлийн түшиц газар болгон хөгжүүлнэ.</a:t>
          </a:r>
          <a:endParaRPr lang="en-US" sz="1600" dirty="0">
            <a:latin typeface="Arial" panose="020B0604020202020204" pitchFamily="34" charset="0"/>
            <a:cs typeface="Arial" panose="020B0604020202020204" pitchFamily="34" charset="0"/>
          </a:endParaRPr>
        </a:p>
      </dgm:t>
    </dgm:pt>
    <dgm:pt modelId="{2F17D012-4F80-4232-A7DE-8F4EB519D766}" type="parTrans" cxnId="{D80AC22F-B8A5-46CB-89DB-9BE00D34F534}">
      <dgm:prSet/>
      <dgm:spPr/>
      <dgm:t>
        <a:bodyPr/>
        <a:lstStyle/>
        <a:p>
          <a:endParaRPr lang="en-US" sz="1600">
            <a:latin typeface="Arial" panose="020B0604020202020204" pitchFamily="34" charset="0"/>
            <a:cs typeface="Arial" panose="020B0604020202020204" pitchFamily="34" charset="0"/>
          </a:endParaRPr>
        </a:p>
      </dgm:t>
    </dgm:pt>
    <dgm:pt modelId="{190F1977-CA0B-4CBB-A178-45E414136C41}" type="sibTrans" cxnId="{D80AC22F-B8A5-46CB-89DB-9BE00D34F534}">
      <dgm:prSet/>
      <dgm:spPr/>
      <dgm:t>
        <a:bodyPr/>
        <a:lstStyle/>
        <a:p>
          <a:endParaRPr lang="en-US" sz="1600">
            <a:latin typeface="Arial" panose="020B0604020202020204" pitchFamily="34" charset="0"/>
            <a:cs typeface="Arial" panose="020B0604020202020204" pitchFamily="34" charset="0"/>
          </a:endParaRPr>
        </a:p>
      </dgm:t>
    </dgm:pt>
    <dgm:pt modelId="{3F74CA2F-9BCB-4CD2-BFEE-6D601335E902}">
      <dgm:prSet custT="1"/>
      <dgm:spPr/>
      <dgm:t>
        <a:bodyPr/>
        <a:lstStyle/>
        <a:p>
          <a:pPr algn="just" rtl="0"/>
          <a:r>
            <a:rPr lang="mn-MN" sz="1600" dirty="0" smtClean="0">
              <a:latin typeface="Arial" panose="020B0604020202020204" pitchFamily="34" charset="0"/>
              <a:cs typeface="Arial" panose="020B0604020202020204" pitchFamily="34" charset="0"/>
            </a:rPr>
            <a:t>3. ТХГН-ийн хамгаалалтын дэд бүтэц, материаллаг баазыг бэхжүүлж, хамгаалалтын менежментийг сайжруулах</a:t>
          </a:r>
          <a:endParaRPr lang="en-US" sz="1600" dirty="0">
            <a:latin typeface="Arial" panose="020B0604020202020204" pitchFamily="34" charset="0"/>
            <a:cs typeface="Arial" panose="020B0604020202020204" pitchFamily="34" charset="0"/>
          </a:endParaRPr>
        </a:p>
      </dgm:t>
    </dgm:pt>
    <dgm:pt modelId="{7AF973B8-1C79-457F-8920-A6CF011102E1}" type="parTrans" cxnId="{0095C376-D341-45DA-8347-B26676C9BAE9}">
      <dgm:prSet/>
      <dgm:spPr/>
      <dgm:t>
        <a:bodyPr/>
        <a:lstStyle/>
        <a:p>
          <a:endParaRPr lang="en-US" sz="1600">
            <a:latin typeface="Arial" panose="020B0604020202020204" pitchFamily="34" charset="0"/>
            <a:cs typeface="Arial" panose="020B0604020202020204" pitchFamily="34" charset="0"/>
          </a:endParaRPr>
        </a:p>
      </dgm:t>
    </dgm:pt>
    <dgm:pt modelId="{98B161B4-B5AB-484D-8C97-0D596F24137E}" type="sibTrans" cxnId="{0095C376-D341-45DA-8347-B26676C9BAE9}">
      <dgm:prSet/>
      <dgm:spPr/>
      <dgm:t>
        <a:bodyPr/>
        <a:lstStyle/>
        <a:p>
          <a:endParaRPr lang="en-US" sz="1600">
            <a:latin typeface="Arial" panose="020B0604020202020204" pitchFamily="34" charset="0"/>
            <a:cs typeface="Arial" panose="020B0604020202020204" pitchFamily="34" charset="0"/>
          </a:endParaRPr>
        </a:p>
      </dgm:t>
    </dgm:pt>
    <dgm:pt modelId="{B59CA6C8-5ADB-430B-9872-8F2B4E1190BC}">
      <dgm:prSet custT="1"/>
      <dgm:spPr/>
      <dgm:t>
        <a:bodyPr/>
        <a:lstStyle/>
        <a:p>
          <a:pPr algn="just" rtl="0"/>
          <a:r>
            <a:rPr lang="mn-MN" sz="1600" dirty="0" smtClean="0">
              <a:latin typeface="Arial" panose="020B0604020202020204" pitchFamily="34" charset="0"/>
              <a:cs typeface="Arial" panose="020B0604020202020204" pitchFamily="34" charset="0"/>
            </a:rPr>
            <a:t>4. Гадаад хамтын ажиллагааг хөгжүүлж, ТХГ-ын хамгааллын менежментэд олон улсын сайн туршлагыг нэвтрүүлж, эко стандартыг мөрдүүлэх</a:t>
          </a:r>
          <a:endParaRPr lang="en-US" sz="1600" dirty="0">
            <a:latin typeface="Arial" panose="020B0604020202020204" pitchFamily="34" charset="0"/>
            <a:cs typeface="Arial" panose="020B0604020202020204" pitchFamily="34" charset="0"/>
          </a:endParaRPr>
        </a:p>
      </dgm:t>
    </dgm:pt>
    <dgm:pt modelId="{A18052F7-573D-455F-88A5-F9402E6BE0B5}" type="parTrans" cxnId="{9E47FB70-B5D2-494C-9D8C-A18689E06792}">
      <dgm:prSet/>
      <dgm:spPr/>
      <dgm:t>
        <a:bodyPr/>
        <a:lstStyle/>
        <a:p>
          <a:endParaRPr lang="en-US" sz="1600">
            <a:latin typeface="Arial" panose="020B0604020202020204" pitchFamily="34" charset="0"/>
            <a:cs typeface="Arial" panose="020B0604020202020204" pitchFamily="34" charset="0"/>
          </a:endParaRPr>
        </a:p>
      </dgm:t>
    </dgm:pt>
    <dgm:pt modelId="{E554E0B0-7179-4341-A5E8-BB63E991CFBE}" type="sibTrans" cxnId="{9E47FB70-B5D2-494C-9D8C-A18689E06792}">
      <dgm:prSet/>
      <dgm:spPr/>
      <dgm:t>
        <a:bodyPr/>
        <a:lstStyle/>
        <a:p>
          <a:endParaRPr lang="en-US" sz="1600">
            <a:latin typeface="Arial" panose="020B0604020202020204" pitchFamily="34" charset="0"/>
            <a:cs typeface="Arial" panose="020B0604020202020204" pitchFamily="34" charset="0"/>
          </a:endParaRPr>
        </a:p>
      </dgm:t>
    </dgm:pt>
    <dgm:pt modelId="{1B958925-A6C9-4CB7-94D0-1A02AD37171E}" type="pres">
      <dgm:prSet presAssocID="{1F4A62DA-BE83-4C8B-8CDD-5E93AC372EFC}" presName="linearFlow" presStyleCnt="0">
        <dgm:presLayoutVars>
          <dgm:dir/>
          <dgm:resizeHandles val="exact"/>
        </dgm:presLayoutVars>
      </dgm:prSet>
      <dgm:spPr/>
      <dgm:t>
        <a:bodyPr/>
        <a:lstStyle/>
        <a:p>
          <a:endParaRPr lang="en-US"/>
        </a:p>
      </dgm:t>
    </dgm:pt>
    <dgm:pt modelId="{3039C2BA-014E-415A-B9D2-07D82F1DBA56}" type="pres">
      <dgm:prSet presAssocID="{B2298358-EC27-4B68-936B-15911BC4CD56}" presName="composite" presStyleCnt="0"/>
      <dgm:spPr/>
    </dgm:pt>
    <dgm:pt modelId="{E8EDA712-80F6-4D0B-8B46-6FC865DE5169}" type="pres">
      <dgm:prSet presAssocID="{B2298358-EC27-4B68-936B-15911BC4CD56}" presName="imgShp" presStyleLbl="fgImgPlace1" presStyleIdx="0" presStyleCnt="4"/>
      <dgm:spPr>
        <a:blipFill rotWithShape="1">
          <a:blip xmlns:r="http://schemas.openxmlformats.org/officeDocument/2006/relationships" r:embed="rId1"/>
          <a:stretch>
            <a:fillRect/>
          </a:stretch>
        </a:blipFill>
      </dgm:spPr>
    </dgm:pt>
    <dgm:pt modelId="{6752C5B4-021C-4CCC-8665-C2847E72625D}" type="pres">
      <dgm:prSet presAssocID="{B2298358-EC27-4B68-936B-15911BC4CD56}" presName="txShp" presStyleLbl="node1" presStyleIdx="0" presStyleCnt="4">
        <dgm:presLayoutVars>
          <dgm:bulletEnabled val="1"/>
        </dgm:presLayoutVars>
      </dgm:prSet>
      <dgm:spPr/>
      <dgm:t>
        <a:bodyPr/>
        <a:lstStyle/>
        <a:p>
          <a:endParaRPr lang="en-US"/>
        </a:p>
      </dgm:t>
    </dgm:pt>
    <dgm:pt modelId="{089527CD-06AD-4A7E-BC76-35ABE51D6F49}" type="pres">
      <dgm:prSet presAssocID="{43E2DE49-4FFD-4CB3-9D77-351746CABE8E}" presName="spacing" presStyleCnt="0"/>
      <dgm:spPr/>
    </dgm:pt>
    <dgm:pt modelId="{B9FCDFDE-E7A9-4C53-93DB-3C148E8FAA87}" type="pres">
      <dgm:prSet presAssocID="{4BB91062-4E44-4765-8813-1229CB32FE1F}" presName="composite" presStyleCnt="0"/>
      <dgm:spPr/>
    </dgm:pt>
    <dgm:pt modelId="{FF796461-4E07-4A0B-B07F-98F2C33DF395}" type="pres">
      <dgm:prSet presAssocID="{4BB91062-4E44-4765-8813-1229CB32FE1F}" presName="imgShp" presStyleLbl="fgImgPlace1" presStyleIdx="1" presStyleCnt="4"/>
      <dgm:spPr>
        <a:blipFill rotWithShape="1">
          <a:blip xmlns:r="http://schemas.openxmlformats.org/officeDocument/2006/relationships" r:embed="rId2"/>
          <a:stretch>
            <a:fillRect/>
          </a:stretch>
        </a:blipFill>
      </dgm:spPr>
    </dgm:pt>
    <dgm:pt modelId="{88DEA37C-6E99-43FB-8159-C0B26D8CDAC8}" type="pres">
      <dgm:prSet presAssocID="{4BB91062-4E44-4765-8813-1229CB32FE1F}" presName="txShp" presStyleLbl="node1" presStyleIdx="1" presStyleCnt="4">
        <dgm:presLayoutVars>
          <dgm:bulletEnabled val="1"/>
        </dgm:presLayoutVars>
      </dgm:prSet>
      <dgm:spPr/>
      <dgm:t>
        <a:bodyPr/>
        <a:lstStyle/>
        <a:p>
          <a:endParaRPr lang="en-US"/>
        </a:p>
      </dgm:t>
    </dgm:pt>
    <dgm:pt modelId="{F1BE125C-9041-4DE4-AD72-071892E92B02}" type="pres">
      <dgm:prSet presAssocID="{190F1977-CA0B-4CBB-A178-45E414136C41}" presName="spacing" presStyleCnt="0"/>
      <dgm:spPr/>
    </dgm:pt>
    <dgm:pt modelId="{C02D02A4-3F5E-4CF4-B356-613D695A2C84}" type="pres">
      <dgm:prSet presAssocID="{3F74CA2F-9BCB-4CD2-BFEE-6D601335E902}" presName="composite" presStyleCnt="0"/>
      <dgm:spPr/>
    </dgm:pt>
    <dgm:pt modelId="{E651AEDD-AA43-42C3-8533-5C19FCF626AC}" type="pres">
      <dgm:prSet presAssocID="{3F74CA2F-9BCB-4CD2-BFEE-6D601335E902}" presName="imgShp" presStyleLbl="fgImgPlace1" presStyleIdx="2" presStyleCnt="4"/>
      <dgm:spPr>
        <a:blipFill rotWithShape="1">
          <a:blip xmlns:r="http://schemas.openxmlformats.org/officeDocument/2006/relationships" r:embed="rId3"/>
          <a:stretch>
            <a:fillRect/>
          </a:stretch>
        </a:blipFill>
      </dgm:spPr>
    </dgm:pt>
    <dgm:pt modelId="{4834163F-92F2-4473-B4A3-43E35ECE7991}" type="pres">
      <dgm:prSet presAssocID="{3F74CA2F-9BCB-4CD2-BFEE-6D601335E902}" presName="txShp" presStyleLbl="node1" presStyleIdx="2" presStyleCnt="4">
        <dgm:presLayoutVars>
          <dgm:bulletEnabled val="1"/>
        </dgm:presLayoutVars>
      </dgm:prSet>
      <dgm:spPr/>
      <dgm:t>
        <a:bodyPr/>
        <a:lstStyle/>
        <a:p>
          <a:endParaRPr lang="en-US"/>
        </a:p>
      </dgm:t>
    </dgm:pt>
    <dgm:pt modelId="{4C118047-A14D-4C8A-9233-155968684B23}" type="pres">
      <dgm:prSet presAssocID="{98B161B4-B5AB-484D-8C97-0D596F24137E}" presName="spacing" presStyleCnt="0"/>
      <dgm:spPr/>
    </dgm:pt>
    <dgm:pt modelId="{C789E187-78D1-4F55-B426-ED9C2C0806FE}" type="pres">
      <dgm:prSet presAssocID="{B59CA6C8-5ADB-430B-9872-8F2B4E1190BC}" presName="composite" presStyleCnt="0"/>
      <dgm:spPr/>
    </dgm:pt>
    <dgm:pt modelId="{33935B3F-F3A0-48FF-BAD0-9BA4A9D322B2}" type="pres">
      <dgm:prSet presAssocID="{B59CA6C8-5ADB-430B-9872-8F2B4E1190BC}" presName="imgShp" presStyleLbl="fgImgPlace1" presStyleIdx="3" presStyleCnt="4"/>
      <dgm:spPr>
        <a:blipFill rotWithShape="1">
          <a:blip xmlns:r="http://schemas.openxmlformats.org/officeDocument/2006/relationships" r:embed="rId4"/>
          <a:stretch>
            <a:fillRect/>
          </a:stretch>
        </a:blipFill>
      </dgm:spPr>
    </dgm:pt>
    <dgm:pt modelId="{1AFCF11B-C4F7-496B-8B9C-306C352105A2}" type="pres">
      <dgm:prSet presAssocID="{B59CA6C8-5ADB-430B-9872-8F2B4E1190BC}" presName="txShp" presStyleLbl="node1" presStyleIdx="3" presStyleCnt="4">
        <dgm:presLayoutVars>
          <dgm:bulletEnabled val="1"/>
        </dgm:presLayoutVars>
      </dgm:prSet>
      <dgm:spPr/>
      <dgm:t>
        <a:bodyPr/>
        <a:lstStyle/>
        <a:p>
          <a:endParaRPr lang="en-US"/>
        </a:p>
      </dgm:t>
    </dgm:pt>
  </dgm:ptLst>
  <dgm:cxnLst>
    <dgm:cxn modelId="{9E47FB70-B5D2-494C-9D8C-A18689E06792}" srcId="{1F4A62DA-BE83-4C8B-8CDD-5E93AC372EFC}" destId="{B59CA6C8-5ADB-430B-9872-8F2B4E1190BC}" srcOrd="3" destOrd="0" parTransId="{A18052F7-573D-455F-88A5-F9402E6BE0B5}" sibTransId="{E554E0B0-7179-4341-A5E8-BB63E991CFBE}"/>
    <dgm:cxn modelId="{3FED2394-4B94-48CC-939C-4A7EA75C6299}" srcId="{1F4A62DA-BE83-4C8B-8CDD-5E93AC372EFC}" destId="{B2298358-EC27-4B68-936B-15911BC4CD56}" srcOrd="0" destOrd="0" parTransId="{9C2B244C-E4C5-4036-ADE5-6D9E656C4474}" sibTransId="{43E2DE49-4FFD-4CB3-9D77-351746CABE8E}"/>
    <dgm:cxn modelId="{3334C077-341C-41EE-905D-E11AC9D874E4}" type="presOf" srcId="{4BB91062-4E44-4765-8813-1229CB32FE1F}" destId="{88DEA37C-6E99-43FB-8159-C0B26D8CDAC8}" srcOrd="0" destOrd="0" presId="urn:microsoft.com/office/officeart/2005/8/layout/vList3"/>
    <dgm:cxn modelId="{7FBA1828-FF7E-4505-B78A-C53E0053B5B4}" type="presOf" srcId="{B2298358-EC27-4B68-936B-15911BC4CD56}" destId="{6752C5B4-021C-4CCC-8665-C2847E72625D}" srcOrd="0" destOrd="0" presId="urn:microsoft.com/office/officeart/2005/8/layout/vList3"/>
    <dgm:cxn modelId="{0095C376-D341-45DA-8347-B26676C9BAE9}" srcId="{1F4A62DA-BE83-4C8B-8CDD-5E93AC372EFC}" destId="{3F74CA2F-9BCB-4CD2-BFEE-6D601335E902}" srcOrd="2" destOrd="0" parTransId="{7AF973B8-1C79-457F-8920-A6CF011102E1}" sibTransId="{98B161B4-B5AB-484D-8C97-0D596F24137E}"/>
    <dgm:cxn modelId="{B5731AA6-5D70-4735-985B-A860EAF2E81E}" type="presOf" srcId="{B59CA6C8-5ADB-430B-9872-8F2B4E1190BC}" destId="{1AFCF11B-C4F7-496B-8B9C-306C352105A2}" srcOrd="0" destOrd="0" presId="urn:microsoft.com/office/officeart/2005/8/layout/vList3"/>
    <dgm:cxn modelId="{13C22932-B2E7-4F1E-88B9-4092910FAFD6}" type="presOf" srcId="{1F4A62DA-BE83-4C8B-8CDD-5E93AC372EFC}" destId="{1B958925-A6C9-4CB7-94D0-1A02AD37171E}" srcOrd="0" destOrd="0" presId="urn:microsoft.com/office/officeart/2005/8/layout/vList3"/>
    <dgm:cxn modelId="{E1059BBC-7583-4F80-B1F3-E3792E2DCFA4}" type="presOf" srcId="{3F74CA2F-9BCB-4CD2-BFEE-6D601335E902}" destId="{4834163F-92F2-4473-B4A3-43E35ECE7991}" srcOrd="0" destOrd="0" presId="urn:microsoft.com/office/officeart/2005/8/layout/vList3"/>
    <dgm:cxn modelId="{D80AC22F-B8A5-46CB-89DB-9BE00D34F534}" srcId="{1F4A62DA-BE83-4C8B-8CDD-5E93AC372EFC}" destId="{4BB91062-4E44-4765-8813-1229CB32FE1F}" srcOrd="1" destOrd="0" parTransId="{2F17D012-4F80-4232-A7DE-8F4EB519D766}" sibTransId="{190F1977-CA0B-4CBB-A178-45E414136C41}"/>
    <dgm:cxn modelId="{99644826-DE7D-4F30-AFF9-FAC1E77B627C}" type="presParOf" srcId="{1B958925-A6C9-4CB7-94D0-1A02AD37171E}" destId="{3039C2BA-014E-415A-B9D2-07D82F1DBA56}" srcOrd="0" destOrd="0" presId="urn:microsoft.com/office/officeart/2005/8/layout/vList3"/>
    <dgm:cxn modelId="{E9DA5CAA-B48B-4795-A51D-BB29584D32B7}" type="presParOf" srcId="{3039C2BA-014E-415A-B9D2-07D82F1DBA56}" destId="{E8EDA712-80F6-4D0B-8B46-6FC865DE5169}" srcOrd="0" destOrd="0" presId="urn:microsoft.com/office/officeart/2005/8/layout/vList3"/>
    <dgm:cxn modelId="{5D2B998E-5358-4A30-B1BF-DD546B4B3F07}" type="presParOf" srcId="{3039C2BA-014E-415A-B9D2-07D82F1DBA56}" destId="{6752C5B4-021C-4CCC-8665-C2847E72625D}" srcOrd="1" destOrd="0" presId="urn:microsoft.com/office/officeart/2005/8/layout/vList3"/>
    <dgm:cxn modelId="{D63F1F27-634B-4344-841F-B380431B9444}" type="presParOf" srcId="{1B958925-A6C9-4CB7-94D0-1A02AD37171E}" destId="{089527CD-06AD-4A7E-BC76-35ABE51D6F49}" srcOrd="1" destOrd="0" presId="urn:microsoft.com/office/officeart/2005/8/layout/vList3"/>
    <dgm:cxn modelId="{7BEFE4A7-4B3F-4124-BFD5-67F1C8018144}" type="presParOf" srcId="{1B958925-A6C9-4CB7-94D0-1A02AD37171E}" destId="{B9FCDFDE-E7A9-4C53-93DB-3C148E8FAA87}" srcOrd="2" destOrd="0" presId="urn:microsoft.com/office/officeart/2005/8/layout/vList3"/>
    <dgm:cxn modelId="{851ACA7F-6D34-482C-AD42-85A67C7099CA}" type="presParOf" srcId="{B9FCDFDE-E7A9-4C53-93DB-3C148E8FAA87}" destId="{FF796461-4E07-4A0B-B07F-98F2C33DF395}" srcOrd="0" destOrd="0" presId="urn:microsoft.com/office/officeart/2005/8/layout/vList3"/>
    <dgm:cxn modelId="{C33DC828-FA2E-4AB2-9493-B036B0D3D38D}" type="presParOf" srcId="{B9FCDFDE-E7A9-4C53-93DB-3C148E8FAA87}" destId="{88DEA37C-6E99-43FB-8159-C0B26D8CDAC8}" srcOrd="1" destOrd="0" presId="urn:microsoft.com/office/officeart/2005/8/layout/vList3"/>
    <dgm:cxn modelId="{967FAD74-F4CD-48FE-BDE7-664FD1DAFD0F}" type="presParOf" srcId="{1B958925-A6C9-4CB7-94D0-1A02AD37171E}" destId="{F1BE125C-9041-4DE4-AD72-071892E92B02}" srcOrd="3" destOrd="0" presId="urn:microsoft.com/office/officeart/2005/8/layout/vList3"/>
    <dgm:cxn modelId="{1A600628-F3B6-4509-91BB-A072AF01B052}" type="presParOf" srcId="{1B958925-A6C9-4CB7-94D0-1A02AD37171E}" destId="{C02D02A4-3F5E-4CF4-B356-613D695A2C84}" srcOrd="4" destOrd="0" presId="urn:microsoft.com/office/officeart/2005/8/layout/vList3"/>
    <dgm:cxn modelId="{75C1D0BA-6C50-4620-8C91-5DECDB74716F}" type="presParOf" srcId="{C02D02A4-3F5E-4CF4-B356-613D695A2C84}" destId="{E651AEDD-AA43-42C3-8533-5C19FCF626AC}" srcOrd="0" destOrd="0" presId="urn:microsoft.com/office/officeart/2005/8/layout/vList3"/>
    <dgm:cxn modelId="{5E0BBEC7-6C92-4802-9AF9-EC4DE7C51561}" type="presParOf" srcId="{C02D02A4-3F5E-4CF4-B356-613D695A2C84}" destId="{4834163F-92F2-4473-B4A3-43E35ECE7991}" srcOrd="1" destOrd="0" presId="urn:microsoft.com/office/officeart/2005/8/layout/vList3"/>
    <dgm:cxn modelId="{7131C7F1-7B7D-4200-B5AB-C9C332A80590}" type="presParOf" srcId="{1B958925-A6C9-4CB7-94D0-1A02AD37171E}" destId="{4C118047-A14D-4C8A-9233-155968684B23}" srcOrd="5" destOrd="0" presId="urn:microsoft.com/office/officeart/2005/8/layout/vList3"/>
    <dgm:cxn modelId="{B17D9763-3754-4D54-950B-CF2D1F0E024C}" type="presParOf" srcId="{1B958925-A6C9-4CB7-94D0-1A02AD37171E}" destId="{C789E187-78D1-4F55-B426-ED9C2C0806FE}" srcOrd="6" destOrd="0" presId="urn:microsoft.com/office/officeart/2005/8/layout/vList3"/>
    <dgm:cxn modelId="{34881449-3F8E-4BC0-B3A6-AE0492B68CC9}" type="presParOf" srcId="{C789E187-78D1-4F55-B426-ED9C2C0806FE}" destId="{33935B3F-F3A0-48FF-BAD0-9BA4A9D322B2}" srcOrd="0" destOrd="0" presId="urn:microsoft.com/office/officeart/2005/8/layout/vList3"/>
    <dgm:cxn modelId="{9AC0AD22-87CC-4227-9BFC-EC8268615568}" type="presParOf" srcId="{C789E187-78D1-4F55-B426-ED9C2C0806FE}" destId="{1AFCF11B-C4F7-496B-8B9C-306C352105A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FFAE29-5824-411E-95E9-FC867766E8DA}"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US"/>
        </a:p>
      </dgm:t>
    </dgm:pt>
    <dgm:pt modelId="{88A29425-5002-4B97-B983-8F83803F2849}">
      <dgm:prSet phldrT="[Text]" custT="1"/>
      <dgm:spPr/>
      <dgm:t>
        <a:bodyPr/>
        <a:lstStyle/>
        <a:p>
          <a:r>
            <a:rPr lang="mn-MN" sz="2400" smtClean="0">
              <a:solidFill>
                <a:schemeClr val="tx1"/>
              </a:solidFill>
              <a:latin typeface="Arial" pitchFamily="34" charset="0"/>
              <a:cs typeface="Arial" pitchFamily="34" charset="0"/>
            </a:rPr>
            <a:t>ДЭЛХИЙН ӨВ</a:t>
          </a:r>
          <a:endParaRPr lang="en-US" sz="2400" dirty="0">
            <a:solidFill>
              <a:schemeClr val="tx1"/>
            </a:solidFill>
            <a:latin typeface="Arial" pitchFamily="34" charset="0"/>
            <a:cs typeface="Arial" pitchFamily="34" charset="0"/>
          </a:endParaRPr>
        </a:p>
      </dgm:t>
    </dgm:pt>
    <dgm:pt modelId="{1F2C23EE-7F31-4CBC-B4CF-40DACA97B05E}" type="parTrans" cxnId="{97052440-A3BC-43CB-9577-67BDD8C86F81}">
      <dgm:prSet/>
      <dgm:spPr/>
      <dgm:t>
        <a:bodyPr/>
        <a:lstStyle/>
        <a:p>
          <a:endParaRPr lang="en-US" sz="2400">
            <a:solidFill>
              <a:schemeClr val="tx1"/>
            </a:solidFill>
            <a:latin typeface="Arial" pitchFamily="34" charset="0"/>
            <a:cs typeface="Arial" pitchFamily="34" charset="0"/>
          </a:endParaRPr>
        </a:p>
      </dgm:t>
    </dgm:pt>
    <dgm:pt modelId="{E150C07F-16F4-483A-95D7-C2585B89084C}" type="sibTrans" cxnId="{97052440-A3BC-43CB-9577-67BDD8C86F81}">
      <dgm:prSet/>
      <dgm:spPr/>
      <dgm:t>
        <a:bodyPr/>
        <a:lstStyle/>
        <a:p>
          <a:endParaRPr lang="en-US" sz="2400">
            <a:solidFill>
              <a:schemeClr val="tx1"/>
            </a:solidFill>
            <a:latin typeface="Arial" pitchFamily="34" charset="0"/>
            <a:cs typeface="Arial" pitchFamily="34" charset="0"/>
          </a:endParaRPr>
        </a:p>
      </dgm:t>
    </dgm:pt>
    <dgm:pt modelId="{AC210B0D-9134-44BC-B9FE-FB4827B408C9}">
      <dgm:prSet phldrT="[Text]" custT="1"/>
      <dgm:spPr/>
      <dgm:t>
        <a:bodyPr/>
        <a:lstStyle/>
        <a:p>
          <a:r>
            <a:rPr lang="mn-MN" sz="2400" smtClean="0">
              <a:solidFill>
                <a:schemeClr val="tx1"/>
              </a:solidFill>
              <a:latin typeface="Arial" pitchFamily="34" charset="0"/>
              <a:cs typeface="Arial" pitchFamily="34" charset="0"/>
            </a:rPr>
            <a:t>Байгалийн </a:t>
          </a:r>
          <a:endParaRPr lang="en-US" sz="2400" dirty="0">
            <a:solidFill>
              <a:schemeClr val="tx1"/>
            </a:solidFill>
            <a:latin typeface="Arial" pitchFamily="34" charset="0"/>
            <a:cs typeface="Arial" pitchFamily="34" charset="0"/>
          </a:endParaRPr>
        </a:p>
      </dgm:t>
    </dgm:pt>
    <dgm:pt modelId="{1F157D9B-4CE8-4EC6-B6CC-169C7D5CFB1A}" type="parTrans" cxnId="{8E44ADC8-A473-4F25-AB74-008ABDF8883B}">
      <dgm:prSet custT="1"/>
      <dgm:spPr/>
      <dgm:t>
        <a:bodyPr/>
        <a:lstStyle/>
        <a:p>
          <a:endParaRPr lang="en-US" sz="2400">
            <a:solidFill>
              <a:schemeClr val="tx1"/>
            </a:solidFill>
            <a:latin typeface="Arial" pitchFamily="34" charset="0"/>
            <a:cs typeface="Arial" pitchFamily="34" charset="0"/>
          </a:endParaRPr>
        </a:p>
      </dgm:t>
    </dgm:pt>
    <dgm:pt modelId="{D3666F0A-79F6-4E46-94F4-A22FBA3C7F2B}" type="sibTrans" cxnId="{8E44ADC8-A473-4F25-AB74-008ABDF8883B}">
      <dgm:prSet/>
      <dgm:spPr/>
      <dgm:t>
        <a:bodyPr/>
        <a:lstStyle/>
        <a:p>
          <a:endParaRPr lang="en-US" sz="2400">
            <a:solidFill>
              <a:schemeClr val="tx1"/>
            </a:solidFill>
            <a:latin typeface="Arial" pitchFamily="34" charset="0"/>
            <a:cs typeface="Arial" pitchFamily="34" charset="0"/>
          </a:endParaRPr>
        </a:p>
      </dgm:t>
    </dgm:pt>
    <dgm:pt modelId="{89652DC5-E1C0-4E15-895B-552D9B4EFD3F}">
      <dgm:prSet phldrT="[Text]" custT="1"/>
      <dgm:spPr/>
      <dgm:t>
        <a:bodyPr/>
        <a:lstStyle/>
        <a:p>
          <a:r>
            <a:rPr lang="mn-MN" sz="2400" dirty="0" smtClean="0">
              <a:solidFill>
                <a:schemeClr val="tx1"/>
              </a:solidFill>
              <a:latin typeface="Arial" pitchFamily="34" charset="0"/>
              <a:cs typeface="Arial" pitchFamily="34" charset="0"/>
            </a:rPr>
            <a:t>Соёлын</a:t>
          </a:r>
          <a:endParaRPr lang="en-US" sz="2400" dirty="0">
            <a:solidFill>
              <a:schemeClr val="tx1"/>
            </a:solidFill>
            <a:latin typeface="Arial" pitchFamily="34" charset="0"/>
            <a:cs typeface="Arial" pitchFamily="34" charset="0"/>
          </a:endParaRPr>
        </a:p>
      </dgm:t>
    </dgm:pt>
    <dgm:pt modelId="{77AEB029-90A2-4344-8BAD-3E7476E48A70}" type="parTrans" cxnId="{F1E38FF6-E28C-4F3B-8641-B00005C05645}">
      <dgm:prSet custT="1"/>
      <dgm:spPr/>
      <dgm:t>
        <a:bodyPr/>
        <a:lstStyle/>
        <a:p>
          <a:endParaRPr lang="en-US" sz="2400">
            <a:solidFill>
              <a:schemeClr val="tx1"/>
            </a:solidFill>
            <a:latin typeface="Arial" pitchFamily="34" charset="0"/>
            <a:cs typeface="Arial" pitchFamily="34" charset="0"/>
          </a:endParaRPr>
        </a:p>
      </dgm:t>
    </dgm:pt>
    <dgm:pt modelId="{8DB65507-DA36-42D8-87C9-D32EB18FDAA5}" type="sibTrans" cxnId="{F1E38FF6-E28C-4F3B-8641-B00005C05645}">
      <dgm:prSet/>
      <dgm:spPr/>
      <dgm:t>
        <a:bodyPr/>
        <a:lstStyle/>
        <a:p>
          <a:endParaRPr lang="en-US" sz="2400">
            <a:solidFill>
              <a:schemeClr val="tx1"/>
            </a:solidFill>
            <a:latin typeface="Arial" pitchFamily="34" charset="0"/>
            <a:cs typeface="Arial" pitchFamily="34" charset="0"/>
          </a:endParaRPr>
        </a:p>
      </dgm:t>
    </dgm:pt>
    <dgm:pt modelId="{723CF8F4-C36E-4E2B-9EBD-0B1DC3404726}">
      <dgm:prSet phldrT="[Text]" custT="1"/>
      <dgm:spPr/>
      <dgm:t>
        <a:bodyPr/>
        <a:lstStyle/>
        <a:p>
          <a:r>
            <a:rPr lang="mn-MN" sz="2400" dirty="0" smtClean="0">
              <a:solidFill>
                <a:schemeClr val="tx1"/>
              </a:solidFill>
              <a:latin typeface="Arial" pitchFamily="34" charset="0"/>
              <a:cs typeface="Arial" pitchFamily="34" charset="0"/>
            </a:rPr>
            <a:t>Байгаль соёлын хосолмол</a:t>
          </a:r>
          <a:endParaRPr lang="en-US" sz="2400" dirty="0">
            <a:solidFill>
              <a:schemeClr val="tx1"/>
            </a:solidFill>
            <a:latin typeface="Arial" pitchFamily="34" charset="0"/>
            <a:cs typeface="Arial" pitchFamily="34" charset="0"/>
          </a:endParaRPr>
        </a:p>
      </dgm:t>
    </dgm:pt>
    <dgm:pt modelId="{0C287943-AAA3-40AC-962B-AD401FED2B67}" type="parTrans" cxnId="{05C69B38-A36D-43FA-8000-16FA89CFE133}">
      <dgm:prSet custT="1"/>
      <dgm:spPr/>
      <dgm:t>
        <a:bodyPr/>
        <a:lstStyle/>
        <a:p>
          <a:endParaRPr lang="en-US" sz="2400">
            <a:solidFill>
              <a:schemeClr val="tx1"/>
            </a:solidFill>
            <a:latin typeface="Arial" pitchFamily="34" charset="0"/>
            <a:cs typeface="Arial" pitchFamily="34" charset="0"/>
          </a:endParaRPr>
        </a:p>
      </dgm:t>
    </dgm:pt>
    <dgm:pt modelId="{68C9B1BE-6047-4E00-89F4-B5D0CE4FF04F}" type="sibTrans" cxnId="{05C69B38-A36D-43FA-8000-16FA89CFE133}">
      <dgm:prSet/>
      <dgm:spPr/>
      <dgm:t>
        <a:bodyPr/>
        <a:lstStyle/>
        <a:p>
          <a:endParaRPr lang="en-US" sz="2400">
            <a:solidFill>
              <a:schemeClr val="tx1"/>
            </a:solidFill>
            <a:latin typeface="Arial" pitchFamily="34" charset="0"/>
            <a:cs typeface="Arial" pitchFamily="34" charset="0"/>
          </a:endParaRPr>
        </a:p>
      </dgm:t>
    </dgm:pt>
    <dgm:pt modelId="{8C5059EA-2C62-4845-A04F-90B897FE9F63}" type="pres">
      <dgm:prSet presAssocID="{D1FFAE29-5824-411E-95E9-FC867766E8DA}" presName="Name0" presStyleCnt="0">
        <dgm:presLayoutVars>
          <dgm:chPref val="1"/>
          <dgm:dir/>
          <dgm:animOne val="branch"/>
          <dgm:animLvl val="lvl"/>
          <dgm:resizeHandles val="exact"/>
        </dgm:presLayoutVars>
      </dgm:prSet>
      <dgm:spPr/>
      <dgm:t>
        <a:bodyPr/>
        <a:lstStyle/>
        <a:p>
          <a:endParaRPr lang="en-US"/>
        </a:p>
      </dgm:t>
    </dgm:pt>
    <dgm:pt modelId="{38D97E50-ED26-4EDA-958C-6EF14B9A1031}" type="pres">
      <dgm:prSet presAssocID="{88A29425-5002-4B97-B983-8F83803F2849}" presName="root1" presStyleCnt="0"/>
      <dgm:spPr/>
      <dgm:t>
        <a:bodyPr/>
        <a:lstStyle/>
        <a:p>
          <a:endParaRPr lang="en-US"/>
        </a:p>
      </dgm:t>
    </dgm:pt>
    <dgm:pt modelId="{5094B70E-868A-41C0-B2BB-1617353F2FD1}" type="pres">
      <dgm:prSet presAssocID="{88A29425-5002-4B97-B983-8F83803F2849}" presName="LevelOneTextNode" presStyleLbl="node0" presStyleIdx="0" presStyleCnt="1">
        <dgm:presLayoutVars>
          <dgm:chPref val="3"/>
        </dgm:presLayoutVars>
      </dgm:prSet>
      <dgm:spPr/>
      <dgm:t>
        <a:bodyPr/>
        <a:lstStyle/>
        <a:p>
          <a:endParaRPr lang="en-US"/>
        </a:p>
      </dgm:t>
    </dgm:pt>
    <dgm:pt modelId="{37EF9136-469C-4EA9-989E-DDC02A8D5E7C}" type="pres">
      <dgm:prSet presAssocID="{88A29425-5002-4B97-B983-8F83803F2849}" presName="level2hierChild" presStyleCnt="0"/>
      <dgm:spPr/>
      <dgm:t>
        <a:bodyPr/>
        <a:lstStyle/>
        <a:p>
          <a:endParaRPr lang="en-US"/>
        </a:p>
      </dgm:t>
    </dgm:pt>
    <dgm:pt modelId="{6DDA54D6-E8F6-4D29-981A-FF7D8BFA73F2}" type="pres">
      <dgm:prSet presAssocID="{1F157D9B-4CE8-4EC6-B6CC-169C7D5CFB1A}" presName="conn2-1" presStyleLbl="parChTrans1D2" presStyleIdx="0" presStyleCnt="3"/>
      <dgm:spPr/>
      <dgm:t>
        <a:bodyPr/>
        <a:lstStyle/>
        <a:p>
          <a:endParaRPr lang="en-US"/>
        </a:p>
      </dgm:t>
    </dgm:pt>
    <dgm:pt modelId="{35C9F104-1922-4218-AB23-1DE736F34439}" type="pres">
      <dgm:prSet presAssocID="{1F157D9B-4CE8-4EC6-B6CC-169C7D5CFB1A}" presName="connTx" presStyleLbl="parChTrans1D2" presStyleIdx="0" presStyleCnt="3"/>
      <dgm:spPr/>
      <dgm:t>
        <a:bodyPr/>
        <a:lstStyle/>
        <a:p>
          <a:endParaRPr lang="en-US"/>
        </a:p>
      </dgm:t>
    </dgm:pt>
    <dgm:pt modelId="{4F84E94F-E852-44FB-9885-1CC7D912C1B9}" type="pres">
      <dgm:prSet presAssocID="{AC210B0D-9134-44BC-B9FE-FB4827B408C9}" presName="root2" presStyleCnt="0"/>
      <dgm:spPr/>
      <dgm:t>
        <a:bodyPr/>
        <a:lstStyle/>
        <a:p>
          <a:endParaRPr lang="en-US"/>
        </a:p>
      </dgm:t>
    </dgm:pt>
    <dgm:pt modelId="{2FC09A50-532F-4F3C-8788-CB066D8BA937}" type="pres">
      <dgm:prSet presAssocID="{AC210B0D-9134-44BC-B9FE-FB4827B408C9}" presName="LevelTwoTextNode" presStyleLbl="node2" presStyleIdx="0" presStyleCnt="3">
        <dgm:presLayoutVars>
          <dgm:chPref val="3"/>
        </dgm:presLayoutVars>
      </dgm:prSet>
      <dgm:spPr/>
      <dgm:t>
        <a:bodyPr/>
        <a:lstStyle/>
        <a:p>
          <a:endParaRPr lang="en-US"/>
        </a:p>
      </dgm:t>
    </dgm:pt>
    <dgm:pt modelId="{208BBCF4-68B0-48DD-8F16-2F3A157E1A5C}" type="pres">
      <dgm:prSet presAssocID="{AC210B0D-9134-44BC-B9FE-FB4827B408C9}" presName="level3hierChild" presStyleCnt="0"/>
      <dgm:spPr/>
      <dgm:t>
        <a:bodyPr/>
        <a:lstStyle/>
        <a:p>
          <a:endParaRPr lang="en-US"/>
        </a:p>
      </dgm:t>
    </dgm:pt>
    <dgm:pt modelId="{54793259-DFC4-494C-BF5C-323DF061DE5A}" type="pres">
      <dgm:prSet presAssocID="{77AEB029-90A2-4344-8BAD-3E7476E48A70}" presName="conn2-1" presStyleLbl="parChTrans1D2" presStyleIdx="1" presStyleCnt="3"/>
      <dgm:spPr/>
      <dgm:t>
        <a:bodyPr/>
        <a:lstStyle/>
        <a:p>
          <a:endParaRPr lang="en-US"/>
        </a:p>
      </dgm:t>
    </dgm:pt>
    <dgm:pt modelId="{6A01151F-3A03-4E33-BCAB-3C055C390F28}" type="pres">
      <dgm:prSet presAssocID="{77AEB029-90A2-4344-8BAD-3E7476E48A70}" presName="connTx" presStyleLbl="parChTrans1D2" presStyleIdx="1" presStyleCnt="3"/>
      <dgm:spPr/>
      <dgm:t>
        <a:bodyPr/>
        <a:lstStyle/>
        <a:p>
          <a:endParaRPr lang="en-US"/>
        </a:p>
      </dgm:t>
    </dgm:pt>
    <dgm:pt modelId="{A3E7CBBC-0483-4637-A1CC-37F1260BC670}" type="pres">
      <dgm:prSet presAssocID="{89652DC5-E1C0-4E15-895B-552D9B4EFD3F}" presName="root2" presStyleCnt="0"/>
      <dgm:spPr/>
      <dgm:t>
        <a:bodyPr/>
        <a:lstStyle/>
        <a:p>
          <a:endParaRPr lang="en-US"/>
        </a:p>
      </dgm:t>
    </dgm:pt>
    <dgm:pt modelId="{C05F587B-2A54-486C-B3A2-BF6DC047815C}" type="pres">
      <dgm:prSet presAssocID="{89652DC5-E1C0-4E15-895B-552D9B4EFD3F}" presName="LevelTwoTextNode" presStyleLbl="node2" presStyleIdx="1" presStyleCnt="3">
        <dgm:presLayoutVars>
          <dgm:chPref val="3"/>
        </dgm:presLayoutVars>
      </dgm:prSet>
      <dgm:spPr/>
      <dgm:t>
        <a:bodyPr/>
        <a:lstStyle/>
        <a:p>
          <a:endParaRPr lang="en-US"/>
        </a:p>
      </dgm:t>
    </dgm:pt>
    <dgm:pt modelId="{8997CB66-31DA-4AF2-BB11-A1F64086EC57}" type="pres">
      <dgm:prSet presAssocID="{89652DC5-E1C0-4E15-895B-552D9B4EFD3F}" presName="level3hierChild" presStyleCnt="0"/>
      <dgm:spPr/>
      <dgm:t>
        <a:bodyPr/>
        <a:lstStyle/>
        <a:p>
          <a:endParaRPr lang="en-US"/>
        </a:p>
      </dgm:t>
    </dgm:pt>
    <dgm:pt modelId="{53A5A9C7-3BE4-419D-9A6C-EDE49829D53C}" type="pres">
      <dgm:prSet presAssocID="{0C287943-AAA3-40AC-962B-AD401FED2B67}" presName="conn2-1" presStyleLbl="parChTrans1D2" presStyleIdx="2" presStyleCnt="3"/>
      <dgm:spPr/>
      <dgm:t>
        <a:bodyPr/>
        <a:lstStyle/>
        <a:p>
          <a:endParaRPr lang="en-US"/>
        </a:p>
      </dgm:t>
    </dgm:pt>
    <dgm:pt modelId="{1751F027-36F8-414A-8442-E8A7494DB3A8}" type="pres">
      <dgm:prSet presAssocID="{0C287943-AAA3-40AC-962B-AD401FED2B67}" presName="connTx" presStyleLbl="parChTrans1D2" presStyleIdx="2" presStyleCnt="3"/>
      <dgm:spPr/>
      <dgm:t>
        <a:bodyPr/>
        <a:lstStyle/>
        <a:p>
          <a:endParaRPr lang="en-US"/>
        </a:p>
      </dgm:t>
    </dgm:pt>
    <dgm:pt modelId="{B3E03B3C-AF60-47B5-B5C0-2769C92CA33F}" type="pres">
      <dgm:prSet presAssocID="{723CF8F4-C36E-4E2B-9EBD-0B1DC3404726}" presName="root2" presStyleCnt="0"/>
      <dgm:spPr/>
      <dgm:t>
        <a:bodyPr/>
        <a:lstStyle/>
        <a:p>
          <a:endParaRPr lang="en-US"/>
        </a:p>
      </dgm:t>
    </dgm:pt>
    <dgm:pt modelId="{8111D89E-1068-4250-99E5-A5DE60C23FAF}" type="pres">
      <dgm:prSet presAssocID="{723CF8F4-C36E-4E2B-9EBD-0B1DC3404726}" presName="LevelTwoTextNode" presStyleLbl="node2" presStyleIdx="2" presStyleCnt="3">
        <dgm:presLayoutVars>
          <dgm:chPref val="3"/>
        </dgm:presLayoutVars>
      </dgm:prSet>
      <dgm:spPr/>
      <dgm:t>
        <a:bodyPr/>
        <a:lstStyle/>
        <a:p>
          <a:endParaRPr lang="en-US"/>
        </a:p>
      </dgm:t>
    </dgm:pt>
    <dgm:pt modelId="{4BB75073-5F98-4268-8FDE-3A21DB2852C6}" type="pres">
      <dgm:prSet presAssocID="{723CF8F4-C36E-4E2B-9EBD-0B1DC3404726}" presName="level3hierChild" presStyleCnt="0"/>
      <dgm:spPr/>
      <dgm:t>
        <a:bodyPr/>
        <a:lstStyle/>
        <a:p>
          <a:endParaRPr lang="en-US"/>
        </a:p>
      </dgm:t>
    </dgm:pt>
  </dgm:ptLst>
  <dgm:cxnLst>
    <dgm:cxn modelId="{7743F0B2-E565-4B88-9EEB-F5A879B1650C}" type="presOf" srcId="{D1FFAE29-5824-411E-95E9-FC867766E8DA}" destId="{8C5059EA-2C62-4845-A04F-90B897FE9F63}" srcOrd="0" destOrd="0" presId="urn:microsoft.com/office/officeart/2008/layout/HorizontalMultiLevelHierarchy"/>
    <dgm:cxn modelId="{97052440-A3BC-43CB-9577-67BDD8C86F81}" srcId="{D1FFAE29-5824-411E-95E9-FC867766E8DA}" destId="{88A29425-5002-4B97-B983-8F83803F2849}" srcOrd="0" destOrd="0" parTransId="{1F2C23EE-7F31-4CBC-B4CF-40DACA97B05E}" sibTransId="{E150C07F-16F4-483A-95D7-C2585B89084C}"/>
    <dgm:cxn modelId="{F1E38FF6-E28C-4F3B-8641-B00005C05645}" srcId="{88A29425-5002-4B97-B983-8F83803F2849}" destId="{89652DC5-E1C0-4E15-895B-552D9B4EFD3F}" srcOrd="1" destOrd="0" parTransId="{77AEB029-90A2-4344-8BAD-3E7476E48A70}" sibTransId="{8DB65507-DA36-42D8-87C9-D32EB18FDAA5}"/>
    <dgm:cxn modelId="{189151B1-A8A1-46D5-ADF3-62340B277C77}" type="presOf" srcId="{1F157D9B-4CE8-4EC6-B6CC-169C7D5CFB1A}" destId="{6DDA54D6-E8F6-4D29-981A-FF7D8BFA73F2}" srcOrd="0" destOrd="0" presId="urn:microsoft.com/office/officeart/2008/layout/HorizontalMultiLevelHierarchy"/>
    <dgm:cxn modelId="{F2F8F4A0-3726-414B-9B78-184EC2CFE4A3}" type="presOf" srcId="{89652DC5-E1C0-4E15-895B-552D9B4EFD3F}" destId="{C05F587B-2A54-486C-B3A2-BF6DC047815C}" srcOrd="0" destOrd="0" presId="urn:microsoft.com/office/officeart/2008/layout/HorizontalMultiLevelHierarchy"/>
    <dgm:cxn modelId="{1A02E87D-BE04-407A-842C-CD062022D779}" type="presOf" srcId="{AC210B0D-9134-44BC-B9FE-FB4827B408C9}" destId="{2FC09A50-532F-4F3C-8788-CB066D8BA937}" srcOrd="0" destOrd="0" presId="urn:microsoft.com/office/officeart/2008/layout/HorizontalMultiLevelHierarchy"/>
    <dgm:cxn modelId="{A60B26B2-7E63-4A15-AB6B-627D5BC7FDBD}" type="presOf" srcId="{723CF8F4-C36E-4E2B-9EBD-0B1DC3404726}" destId="{8111D89E-1068-4250-99E5-A5DE60C23FAF}" srcOrd="0" destOrd="0" presId="urn:microsoft.com/office/officeart/2008/layout/HorizontalMultiLevelHierarchy"/>
    <dgm:cxn modelId="{8E44ADC8-A473-4F25-AB74-008ABDF8883B}" srcId="{88A29425-5002-4B97-B983-8F83803F2849}" destId="{AC210B0D-9134-44BC-B9FE-FB4827B408C9}" srcOrd="0" destOrd="0" parTransId="{1F157D9B-4CE8-4EC6-B6CC-169C7D5CFB1A}" sibTransId="{D3666F0A-79F6-4E46-94F4-A22FBA3C7F2B}"/>
    <dgm:cxn modelId="{05750C06-8978-47D0-A440-078819C121CF}" type="presOf" srcId="{88A29425-5002-4B97-B983-8F83803F2849}" destId="{5094B70E-868A-41C0-B2BB-1617353F2FD1}" srcOrd="0" destOrd="0" presId="urn:microsoft.com/office/officeart/2008/layout/HorizontalMultiLevelHierarchy"/>
    <dgm:cxn modelId="{05C69B38-A36D-43FA-8000-16FA89CFE133}" srcId="{88A29425-5002-4B97-B983-8F83803F2849}" destId="{723CF8F4-C36E-4E2B-9EBD-0B1DC3404726}" srcOrd="2" destOrd="0" parTransId="{0C287943-AAA3-40AC-962B-AD401FED2B67}" sibTransId="{68C9B1BE-6047-4E00-89F4-B5D0CE4FF04F}"/>
    <dgm:cxn modelId="{AA2CE4A1-516E-474E-8AB6-BE8181F5C5B4}" type="presOf" srcId="{1F157D9B-4CE8-4EC6-B6CC-169C7D5CFB1A}" destId="{35C9F104-1922-4218-AB23-1DE736F34439}" srcOrd="1" destOrd="0" presId="urn:microsoft.com/office/officeart/2008/layout/HorizontalMultiLevelHierarchy"/>
    <dgm:cxn modelId="{EDE430CE-050C-4F17-B271-2C37414CC0DA}" type="presOf" srcId="{0C287943-AAA3-40AC-962B-AD401FED2B67}" destId="{1751F027-36F8-414A-8442-E8A7494DB3A8}" srcOrd="1" destOrd="0" presId="urn:microsoft.com/office/officeart/2008/layout/HorizontalMultiLevelHierarchy"/>
    <dgm:cxn modelId="{4AABFD64-0523-4DB6-AC5D-3DF54B651CB1}" type="presOf" srcId="{77AEB029-90A2-4344-8BAD-3E7476E48A70}" destId="{6A01151F-3A03-4E33-BCAB-3C055C390F28}" srcOrd="1" destOrd="0" presId="urn:microsoft.com/office/officeart/2008/layout/HorizontalMultiLevelHierarchy"/>
    <dgm:cxn modelId="{F21C7199-0842-4732-921B-3318769C05AB}" type="presOf" srcId="{0C287943-AAA3-40AC-962B-AD401FED2B67}" destId="{53A5A9C7-3BE4-419D-9A6C-EDE49829D53C}" srcOrd="0" destOrd="0" presId="urn:microsoft.com/office/officeart/2008/layout/HorizontalMultiLevelHierarchy"/>
    <dgm:cxn modelId="{C05E1D8E-9095-443A-83F4-EA928A6CB218}" type="presOf" srcId="{77AEB029-90A2-4344-8BAD-3E7476E48A70}" destId="{54793259-DFC4-494C-BF5C-323DF061DE5A}" srcOrd="0" destOrd="0" presId="urn:microsoft.com/office/officeart/2008/layout/HorizontalMultiLevelHierarchy"/>
    <dgm:cxn modelId="{86695451-338B-4E8E-86DD-2E3F4F18BDE4}" type="presParOf" srcId="{8C5059EA-2C62-4845-A04F-90B897FE9F63}" destId="{38D97E50-ED26-4EDA-958C-6EF14B9A1031}" srcOrd="0" destOrd="0" presId="urn:microsoft.com/office/officeart/2008/layout/HorizontalMultiLevelHierarchy"/>
    <dgm:cxn modelId="{893AA6E2-3AAC-464E-A607-0EC0A14E6C57}" type="presParOf" srcId="{38D97E50-ED26-4EDA-958C-6EF14B9A1031}" destId="{5094B70E-868A-41C0-B2BB-1617353F2FD1}" srcOrd="0" destOrd="0" presId="urn:microsoft.com/office/officeart/2008/layout/HorizontalMultiLevelHierarchy"/>
    <dgm:cxn modelId="{DCC4F381-8324-4BD0-B783-B1DC7A174656}" type="presParOf" srcId="{38D97E50-ED26-4EDA-958C-6EF14B9A1031}" destId="{37EF9136-469C-4EA9-989E-DDC02A8D5E7C}" srcOrd="1" destOrd="0" presId="urn:microsoft.com/office/officeart/2008/layout/HorizontalMultiLevelHierarchy"/>
    <dgm:cxn modelId="{6C67AD70-3B28-4017-ABE4-2E2D4A6BE800}" type="presParOf" srcId="{37EF9136-469C-4EA9-989E-DDC02A8D5E7C}" destId="{6DDA54D6-E8F6-4D29-981A-FF7D8BFA73F2}" srcOrd="0" destOrd="0" presId="urn:microsoft.com/office/officeart/2008/layout/HorizontalMultiLevelHierarchy"/>
    <dgm:cxn modelId="{BEE0387D-1AE9-4ACE-992A-4CCF063413DF}" type="presParOf" srcId="{6DDA54D6-E8F6-4D29-981A-FF7D8BFA73F2}" destId="{35C9F104-1922-4218-AB23-1DE736F34439}" srcOrd="0" destOrd="0" presId="urn:microsoft.com/office/officeart/2008/layout/HorizontalMultiLevelHierarchy"/>
    <dgm:cxn modelId="{90195043-D4DA-4BD6-B473-02E00B4D5A86}" type="presParOf" srcId="{37EF9136-469C-4EA9-989E-DDC02A8D5E7C}" destId="{4F84E94F-E852-44FB-9885-1CC7D912C1B9}" srcOrd="1" destOrd="0" presId="urn:microsoft.com/office/officeart/2008/layout/HorizontalMultiLevelHierarchy"/>
    <dgm:cxn modelId="{8E7624BB-FEFD-4794-936D-BA3D19071EF5}" type="presParOf" srcId="{4F84E94F-E852-44FB-9885-1CC7D912C1B9}" destId="{2FC09A50-532F-4F3C-8788-CB066D8BA937}" srcOrd="0" destOrd="0" presId="urn:microsoft.com/office/officeart/2008/layout/HorizontalMultiLevelHierarchy"/>
    <dgm:cxn modelId="{BDFDAF32-7C95-4C55-B345-6F2C3F2B0E8F}" type="presParOf" srcId="{4F84E94F-E852-44FB-9885-1CC7D912C1B9}" destId="{208BBCF4-68B0-48DD-8F16-2F3A157E1A5C}" srcOrd="1" destOrd="0" presId="urn:microsoft.com/office/officeart/2008/layout/HorizontalMultiLevelHierarchy"/>
    <dgm:cxn modelId="{9FB9B782-331F-46CF-B24E-481DF7312228}" type="presParOf" srcId="{37EF9136-469C-4EA9-989E-DDC02A8D5E7C}" destId="{54793259-DFC4-494C-BF5C-323DF061DE5A}" srcOrd="2" destOrd="0" presId="urn:microsoft.com/office/officeart/2008/layout/HorizontalMultiLevelHierarchy"/>
    <dgm:cxn modelId="{780CA70A-B602-4E9E-9C86-37EC612D0C8F}" type="presParOf" srcId="{54793259-DFC4-494C-BF5C-323DF061DE5A}" destId="{6A01151F-3A03-4E33-BCAB-3C055C390F28}" srcOrd="0" destOrd="0" presId="urn:microsoft.com/office/officeart/2008/layout/HorizontalMultiLevelHierarchy"/>
    <dgm:cxn modelId="{0C42C4D7-BB01-471B-A034-A70BDF3FE175}" type="presParOf" srcId="{37EF9136-469C-4EA9-989E-DDC02A8D5E7C}" destId="{A3E7CBBC-0483-4637-A1CC-37F1260BC670}" srcOrd="3" destOrd="0" presId="urn:microsoft.com/office/officeart/2008/layout/HorizontalMultiLevelHierarchy"/>
    <dgm:cxn modelId="{F16D8D45-F2DA-48AD-B0A5-C9E2BEB24D74}" type="presParOf" srcId="{A3E7CBBC-0483-4637-A1CC-37F1260BC670}" destId="{C05F587B-2A54-486C-B3A2-BF6DC047815C}" srcOrd="0" destOrd="0" presId="urn:microsoft.com/office/officeart/2008/layout/HorizontalMultiLevelHierarchy"/>
    <dgm:cxn modelId="{DEEE7724-9E27-4C0C-A58F-6AF7BECE22A8}" type="presParOf" srcId="{A3E7CBBC-0483-4637-A1CC-37F1260BC670}" destId="{8997CB66-31DA-4AF2-BB11-A1F64086EC57}" srcOrd="1" destOrd="0" presId="urn:microsoft.com/office/officeart/2008/layout/HorizontalMultiLevelHierarchy"/>
    <dgm:cxn modelId="{C66141B4-A1C5-4AC1-9BB9-DBEE8984268F}" type="presParOf" srcId="{37EF9136-469C-4EA9-989E-DDC02A8D5E7C}" destId="{53A5A9C7-3BE4-419D-9A6C-EDE49829D53C}" srcOrd="4" destOrd="0" presId="urn:microsoft.com/office/officeart/2008/layout/HorizontalMultiLevelHierarchy"/>
    <dgm:cxn modelId="{97004412-5830-4ECD-AF6C-C6E06ACDD246}" type="presParOf" srcId="{53A5A9C7-3BE4-419D-9A6C-EDE49829D53C}" destId="{1751F027-36F8-414A-8442-E8A7494DB3A8}" srcOrd="0" destOrd="0" presId="urn:microsoft.com/office/officeart/2008/layout/HorizontalMultiLevelHierarchy"/>
    <dgm:cxn modelId="{7FA41A60-0978-4F2D-A972-D5DB71CF059B}" type="presParOf" srcId="{37EF9136-469C-4EA9-989E-DDC02A8D5E7C}" destId="{B3E03B3C-AF60-47B5-B5C0-2769C92CA33F}" srcOrd="5" destOrd="0" presId="urn:microsoft.com/office/officeart/2008/layout/HorizontalMultiLevelHierarchy"/>
    <dgm:cxn modelId="{3907F5CE-966A-4671-AC56-3E7A25BEF93E}" type="presParOf" srcId="{B3E03B3C-AF60-47B5-B5C0-2769C92CA33F}" destId="{8111D89E-1068-4250-99E5-A5DE60C23FAF}" srcOrd="0" destOrd="0" presId="urn:microsoft.com/office/officeart/2008/layout/HorizontalMultiLevelHierarchy"/>
    <dgm:cxn modelId="{EF23FF33-72A2-44CA-8A31-D550758CFDEA}" type="presParOf" srcId="{B3E03B3C-AF60-47B5-B5C0-2769C92CA33F}" destId="{4BB75073-5F98-4268-8FDE-3A21DB2852C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2B7AB-F59F-4F8D-9093-8D3663A065FE}">
      <dsp:nvSpPr>
        <dsp:cNvPr id="0" name=""/>
        <dsp:cNvSpPr/>
      </dsp:nvSpPr>
      <dsp:spPr>
        <a:xfrm rot="5400000">
          <a:off x="6769782" y="-3523633"/>
          <a:ext cx="1103664" cy="8208609"/>
        </a:xfrm>
        <a:prstGeom prst="round2SameRect">
          <a:avLst/>
        </a:prstGeom>
        <a:solidFill>
          <a:schemeClr val="accent3">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mn-MN" sz="1400" b="1" kern="1200" dirty="0" smtClean="0">
              <a:solidFill>
                <a:schemeClr val="bg1"/>
              </a:solidFill>
              <a:latin typeface="Arial" pitchFamily="34" charset="0"/>
              <a:cs typeface="Arial" pitchFamily="34" charset="0"/>
            </a:rPr>
            <a:t>Усны нөөц, гол мөрний урсац бүрэлдэх эхийн 50-аас доошгүй хувийг тусгай хамгаалалтад авах</a:t>
          </a:r>
          <a:endParaRPr lang="en-US" sz="1400" b="1" kern="1200" dirty="0">
            <a:solidFill>
              <a:schemeClr val="bg1"/>
            </a:solidFill>
            <a:latin typeface="Arial" pitchFamily="34" charset="0"/>
            <a:cs typeface="Arial" pitchFamily="34" charset="0"/>
          </a:endParaRPr>
        </a:p>
      </dsp:txBody>
      <dsp:txXfrm rot="-5400000">
        <a:off x="3217310" y="82715"/>
        <a:ext cx="8154733" cy="995912"/>
      </dsp:txXfrm>
    </dsp:sp>
    <dsp:sp modelId="{7E69BD0F-E2F0-4577-B176-CF51A4E9492A}">
      <dsp:nvSpPr>
        <dsp:cNvPr id="0" name=""/>
        <dsp:cNvSpPr/>
      </dsp:nvSpPr>
      <dsp:spPr>
        <a:xfrm>
          <a:off x="176638" y="2560"/>
          <a:ext cx="3040671" cy="1156220"/>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mn-MN" sz="1600" kern="1200" dirty="0" smtClean="0">
              <a:latin typeface="Arial" pitchFamily="34" charset="0"/>
              <a:cs typeface="Arial" pitchFamily="34" charset="0"/>
            </a:rPr>
            <a:t>“</a:t>
          </a:r>
          <a:r>
            <a:rPr lang="mn-MN" sz="1600" b="1" kern="1200" dirty="0" smtClean="0">
              <a:latin typeface="Arial" pitchFamily="34" charset="0"/>
              <a:cs typeface="Arial" pitchFamily="34" charset="0"/>
            </a:rPr>
            <a:t>Монгол Улсын Тогтвортой хөгжлийн үзэл баримтлал-2030</a:t>
          </a:r>
          <a:r>
            <a:rPr lang="mn-MN" sz="1600" kern="1200" dirty="0" smtClean="0">
              <a:latin typeface="Arial" pitchFamily="34" charset="0"/>
              <a:cs typeface="Arial" pitchFamily="34" charset="0"/>
            </a:rPr>
            <a:t>”</a:t>
          </a:r>
          <a:endParaRPr lang="en-US" sz="1600" b="1" kern="1200" dirty="0">
            <a:latin typeface="Arial" pitchFamily="34" charset="0"/>
            <a:cs typeface="Arial" pitchFamily="34" charset="0"/>
          </a:endParaRPr>
        </a:p>
      </dsp:txBody>
      <dsp:txXfrm>
        <a:off x="233080" y="59002"/>
        <a:ext cx="2927787" cy="1043336"/>
      </dsp:txXfrm>
    </dsp:sp>
    <dsp:sp modelId="{F73CD7BF-2454-4E99-A50E-E53C7E415185}">
      <dsp:nvSpPr>
        <dsp:cNvPr id="0" name=""/>
        <dsp:cNvSpPr/>
      </dsp:nvSpPr>
      <dsp:spPr>
        <a:xfrm rot="5400000">
          <a:off x="6762706" y="-2336330"/>
          <a:ext cx="1119809" cy="8184623"/>
        </a:xfrm>
        <a:prstGeom prst="round2SameRect">
          <a:avLst/>
        </a:prstGeom>
        <a:solidFill>
          <a:schemeClr val="accent6">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mn-MN" sz="1400" b="1" kern="1200" dirty="0" smtClean="0">
              <a:solidFill>
                <a:schemeClr val="bg1"/>
              </a:solidFill>
              <a:latin typeface="Arial" pitchFamily="34" charset="0"/>
              <a:cs typeface="Arial" pitchFamily="34" charset="0"/>
            </a:rPr>
            <a:t>Байгалийн унаган төрхийг хадгалах, экологийн тэнцлийг хангах, байгалийн баялгийг арвижуулах, байгаль, түүх, соёлын өвийг хамгаалах зорилгоор байгалийн бүс, бүслүүрийн үдсэн шинж, иж бүрдлийг төлөөлсөн, экологийн онцгой ач холбогдол бүхий газар нутгаар тусгай хамгаалалттай газар нутгийн сүлжээг өргөжүүлж, нийт улсын нутаг дэвсгэрийн 30-аас доошгүй хувьд хүргэнэ.</a:t>
          </a:r>
          <a:endParaRPr lang="en-US" sz="1400" kern="1200" dirty="0">
            <a:solidFill>
              <a:schemeClr val="bg1"/>
            </a:solidFill>
          </a:endParaRPr>
        </a:p>
      </dsp:txBody>
      <dsp:txXfrm rot="-5400000">
        <a:off x="3230300" y="1250741"/>
        <a:ext cx="8129958" cy="1010479"/>
      </dsp:txXfrm>
    </dsp:sp>
    <dsp:sp modelId="{024DAD96-FE0D-4AEE-B2A6-2622ACF9D28E}">
      <dsp:nvSpPr>
        <dsp:cNvPr id="0" name=""/>
        <dsp:cNvSpPr/>
      </dsp:nvSpPr>
      <dsp:spPr>
        <a:xfrm>
          <a:off x="176638" y="1211964"/>
          <a:ext cx="3053660" cy="1103671"/>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mn-MN" sz="1600" b="1" kern="1200" dirty="0" smtClean="0">
              <a:latin typeface="Arial" pitchFamily="34" charset="0"/>
              <a:cs typeface="Arial" pitchFamily="34" charset="0"/>
            </a:rPr>
            <a:t>Тусгай хамгаалалттай газар нутгийн үндэсний хөтөлбөр /УИХ, 1998/</a:t>
          </a:r>
          <a:endParaRPr lang="en-US" sz="1600" kern="1200" dirty="0"/>
        </a:p>
      </dsp:txBody>
      <dsp:txXfrm>
        <a:off x="230515" y="1265841"/>
        <a:ext cx="2945906" cy="995917"/>
      </dsp:txXfrm>
    </dsp:sp>
    <dsp:sp modelId="{76E5B599-38E9-4CC6-9566-18C61BBC3D27}">
      <dsp:nvSpPr>
        <dsp:cNvPr id="0" name=""/>
        <dsp:cNvSpPr/>
      </dsp:nvSpPr>
      <dsp:spPr>
        <a:xfrm rot="5400000">
          <a:off x="6795680" y="-1158354"/>
          <a:ext cx="1106292" cy="8227082"/>
        </a:xfrm>
        <a:prstGeom prst="round2SameRect">
          <a:avLst/>
        </a:prstGeom>
        <a:solidFill>
          <a:srgbClr val="0070C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mn-MN" sz="1400" b="1" kern="1200" dirty="0" smtClean="0">
              <a:solidFill>
                <a:schemeClr val="bg1"/>
              </a:solidFill>
              <a:latin typeface="Arial" pitchFamily="34" charset="0"/>
              <a:cs typeface="Arial" pitchFamily="34" charset="0"/>
            </a:rPr>
            <a:t>“Газрын доорхи цэнгэг усны томоохон ордууд, гол мөрний урсац бүрэлдэх эхийг улсын тусгай хамгаалалтад авах замаар усны нөөцийг хамгаална”, ... “Нэн ховор, ховор болон экосистемд онцгой үүрэгтэй амьтан, ургамал бүхий газар нутгийг улсын тусгай хамгаалалтад авах</a:t>
          </a:r>
          <a:endParaRPr lang="en-US" sz="1400" kern="1200" dirty="0">
            <a:solidFill>
              <a:schemeClr val="bg1"/>
            </a:solidFill>
          </a:endParaRPr>
        </a:p>
      </dsp:txBody>
      <dsp:txXfrm rot="-5400000">
        <a:off x="3235286" y="2456045"/>
        <a:ext cx="8173077" cy="998282"/>
      </dsp:txXfrm>
    </dsp:sp>
    <dsp:sp modelId="{034C69D7-02B9-4FD9-949D-768B96AA200A}">
      <dsp:nvSpPr>
        <dsp:cNvPr id="0" name=""/>
        <dsp:cNvSpPr/>
      </dsp:nvSpPr>
      <dsp:spPr>
        <a:xfrm>
          <a:off x="176638" y="2384001"/>
          <a:ext cx="3058646" cy="1142360"/>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mn-MN" sz="1600" b="1" kern="1200" dirty="0" smtClean="0">
              <a:latin typeface="Arial" pitchFamily="34" charset="0"/>
              <a:cs typeface="Arial" pitchFamily="34" charset="0"/>
            </a:rPr>
            <a:t>МУ-ын үндэсний аюулгүй байдлын үзэл баримтлал, /УИХ, 2010</a:t>
          </a:r>
          <a:r>
            <a:rPr lang="mn-MN" sz="1800" b="1" kern="1200" dirty="0" smtClean="0">
              <a:latin typeface="Arial" pitchFamily="34" charset="0"/>
              <a:cs typeface="Arial" pitchFamily="34" charset="0"/>
            </a:rPr>
            <a:t>/</a:t>
          </a:r>
          <a:endParaRPr lang="en-US" sz="1800" kern="1200" dirty="0"/>
        </a:p>
      </dsp:txBody>
      <dsp:txXfrm>
        <a:off x="232403" y="2439766"/>
        <a:ext cx="2947116" cy="1030830"/>
      </dsp:txXfrm>
    </dsp:sp>
    <dsp:sp modelId="{485B2666-1BBF-46FA-85A0-3B30AED78FCA}">
      <dsp:nvSpPr>
        <dsp:cNvPr id="0" name=""/>
        <dsp:cNvSpPr/>
      </dsp:nvSpPr>
      <dsp:spPr>
        <a:xfrm rot="5400000">
          <a:off x="6914027" y="-51311"/>
          <a:ext cx="869598" cy="8227082"/>
        </a:xfrm>
        <a:prstGeom prst="round2SameRect">
          <a:avLst/>
        </a:prstGeom>
        <a:solidFill>
          <a:schemeClr val="accent4">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mn-MN" sz="1400" b="1" kern="1200" dirty="0" smtClean="0">
              <a:solidFill>
                <a:schemeClr val="bg1"/>
              </a:solidFill>
              <a:latin typeface="Arial" pitchFamily="34" charset="0"/>
              <a:cs typeface="Arial" pitchFamily="34" charset="0"/>
            </a:rPr>
            <a:t>“Байгалийн унаган төрх, экосистемийн тэнцвэрт байдлыг хадгалах, цэнгэг усны нөөц, гол, мөрний урсац бүрэлдэх эхийн 60-аас доошгүй хувийг тусгай хамгаалалтад авах”,</a:t>
          </a:r>
          <a:endParaRPr lang="en-US" sz="1400" kern="1200" dirty="0">
            <a:solidFill>
              <a:schemeClr val="bg1"/>
            </a:solidFill>
          </a:endParaRPr>
        </a:p>
      </dsp:txBody>
      <dsp:txXfrm rot="-5400000">
        <a:off x="3235285" y="3669881"/>
        <a:ext cx="8184632" cy="784698"/>
      </dsp:txXfrm>
    </dsp:sp>
    <dsp:sp modelId="{9A2BD3DC-A53E-4AB6-8266-A427920DEE6C}">
      <dsp:nvSpPr>
        <dsp:cNvPr id="0" name=""/>
        <dsp:cNvSpPr/>
      </dsp:nvSpPr>
      <dsp:spPr>
        <a:xfrm>
          <a:off x="176638" y="3592874"/>
          <a:ext cx="3058646" cy="938710"/>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mn-MN" sz="1600" b="1" kern="1200" dirty="0" smtClean="0">
              <a:latin typeface="Arial" pitchFamily="34" charset="0"/>
              <a:cs typeface="Arial" pitchFamily="34" charset="0"/>
            </a:rPr>
            <a:t>Ногоон хөгжлийн бодлого, /УИХ, 2014/</a:t>
          </a:r>
          <a:endParaRPr lang="en-US" sz="1600" kern="1200" dirty="0"/>
        </a:p>
      </dsp:txBody>
      <dsp:txXfrm>
        <a:off x="222462" y="3638698"/>
        <a:ext cx="2966998" cy="847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2C5B4-021C-4CCC-8665-C2847E72625D}">
      <dsp:nvSpPr>
        <dsp:cNvPr id="0" name=""/>
        <dsp:cNvSpPr/>
      </dsp:nvSpPr>
      <dsp:spPr>
        <a:xfrm rot="10800000">
          <a:off x="1964004" y="418"/>
          <a:ext cx="6763682" cy="104147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264" tIns="60960" rIns="113792" bIns="60960" numCol="1" spcCol="1270" anchor="ctr" anchorCtr="0">
          <a:noAutofit/>
        </a:bodyPr>
        <a:lstStyle/>
        <a:p>
          <a:pPr lvl="0" algn="just" defTabSz="711200" rtl="0">
            <a:lnSpc>
              <a:spcPct val="90000"/>
            </a:lnSpc>
            <a:spcBef>
              <a:spcPct val="0"/>
            </a:spcBef>
            <a:spcAft>
              <a:spcPct val="35000"/>
            </a:spcAft>
          </a:pPr>
          <a:r>
            <a:rPr lang="mn-MN" sz="1600" kern="1200" dirty="0" smtClean="0">
              <a:latin typeface="Arial" panose="020B0604020202020204" pitchFamily="34" charset="0"/>
              <a:cs typeface="Arial" panose="020B0604020202020204" pitchFamily="34" charset="0"/>
            </a:rPr>
            <a:t>1. Байгалийн унаган төрхөө хадгалсан газар, цэнгэг усны нөөц, томоохон гол мөрний урсац бүрэлдэх эхийн 50-аас доошгүй хувийг улсын тусгай хамгаалалтад авна.</a:t>
          </a:r>
          <a:endParaRPr lang="en-US" sz="1600" kern="1200" dirty="0">
            <a:latin typeface="Arial" panose="020B0604020202020204" pitchFamily="34" charset="0"/>
            <a:cs typeface="Arial" panose="020B0604020202020204" pitchFamily="34" charset="0"/>
          </a:endParaRPr>
        </a:p>
      </dsp:txBody>
      <dsp:txXfrm rot="10800000">
        <a:off x="2224374" y="418"/>
        <a:ext cx="6503312" cy="1041479"/>
      </dsp:txXfrm>
    </dsp:sp>
    <dsp:sp modelId="{E8EDA712-80F6-4D0B-8B46-6FC865DE5169}">
      <dsp:nvSpPr>
        <dsp:cNvPr id="0" name=""/>
        <dsp:cNvSpPr/>
      </dsp:nvSpPr>
      <dsp:spPr>
        <a:xfrm>
          <a:off x="1443264" y="418"/>
          <a:ext cx="1041479" cy="104147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DEA37C-6E99-43FB-8159-C0B26D8CDAC8}">
      <dsp:nvSpPr>
        <dsp:cNvPr id="0" name=""/>
        <dsp:cNvSpPr/>
      </dsp:nvSpPr>
      <dsp:spPr>
        <a:xfrm rot="10800000">
          <a:off x="1964004" y="1352787"/>
          <a:ext cx="6763682" cy="104147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264" tIns="60960" rIns="113792" bIns="60960" numCol="1" spcCol="1270" anchor="ctr" anchorCtr="0">
          <a:noAutofit/>
        </a:bodyPr>
        <a:lstStyle/>
        <a:p>
          <a:pPr lvl="0" algn="just" defTabSz="711200" rtl="0">
            <a:lnSpc>
              <a:spcPct val="90000"/>
            </a:lnSpc>
            <a:spcBef>
              <a:spcPct val="0"/>
            </a:spcBef>
            <a:spcAft>
              <a:spcPct val="35000"/>
            </a:spcAft>
          </a:pPr>
          <a:r>
            <a:rPr lang="mn-MN" sz="1600" kern="1200" dirty="0" smtClean="0">
              <a:latin typeface="Arial" panose="020B0604020202020204" pitchFamily="34" charset="0"/>
              <a:cs typeface="Arial" panose="020B0604020202020204" pitchFamily="34" charset="0"/>
            </a:rPr>
            <a:t>2. ТХГН, түүний орчны бүсийн хилийн зааг, менежментийн эрх зүйн зохицуулалтын шинэчилж, байгальд ээлтэй аялал жуулчлал, ногоон хөгжлийн түшиц газар болгон хөгжүүлнэ.</a:t>
          </a:r>
          <a:endParaRPr lang="en-US" sz="1600" kern="1200" dirty="0">
            <a:latin typeface="Arial" panose="020B0604020202020204" pitchFamily="34" charset="0"/>
            <a:cs typeface="Arial" panose="020B0604020202020204" pitchFamily="34" charset="0"/>
          </a:endParaRPr>
        </a:p>
      </dsp:txBody>
      <dsp:txXfrm rot="10800000">
        <a:off x="2224374" y="1352787"/>
        <a:ext cx="6503312" cy="1041479"/>
      </dsp:txXfrm>
    </dsp:sp>
    <dsp:sp modelId="{FF796461-4E07-4A0B-B07F-98F2C33DF395}">
      <dsp:nvSpPr>
        <dsp:cNvPr id="0" name=""/>
        <dsp:cNvSpPr/>
      </dsp:nvSpPr>
      <dsp:spPr>
        <a:xfrm>
          <a:off x="1443264" y="1352787"/>
          <a:ext cx="1041479" cy="1041479"/>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34163F-92F2-4473-B4A3-43E35ECE7991}">
      <dsp:nvSpPr>
        <dsp:cNvPr id="0" name=""/>
        <dsp:cNvSpPr/>
      </dsp:nvSpPr>
      <dsp:spPr>
        <a:xfrm rot="10800000">
          <a:off x="1964004" y="2705156"/>
          <a:ext cx="6763682" cy="1041479"/>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264" tIns="60960" rIns="113792" bIns="60960" numCol="1" spcCol="1270" anchor="ctr" anchorCtr="0">
          <a:noAutofit/>
        </a:bodyPr>
        <a:lstStyle/>
        <a:p>
          <a:pPr lvl="0" algn="just" defTabSz="711200" rtl="0">
            <a:lnSpc>
              <a:spcPct val="90000"/>
            </a:lnSpc>
            <a:spcBef>
              <a:spcPct val="0"/>
            </a:spcBef>
            <a:spcAft>
              <a:spcPct val="35000"/>
            </a:spcAft>
          </a:pPr>
          <a:r>
            <a:rPr lang="mn-MN" sz="1600" kern="1200" dirty="0" smtClean="0">
              <a:latin typeface="Arial" panose="020B0604020202020204" pitchFamily="34" charset="0"/>
              <a:cs typeface="Arial" panose="020B0604020202020204" pitchFamily="34" charset="0"/>
            </a:rPr>
            <a:t>3. ТХГН-ийн хамгаалалтын дэд бүтэц, материаллаг баазыг бэхжүүлж, хамгаалалтын менежментийг сайжруулах</a:t>
          </a:r>
          <a:endParaRPr lang="en-US" sz="1600" kern="1200" dirty="0">
            <a:latin typeface="Arial" panose="020B0604020202020204" pitchFamily="34" charset="0"/>
            <a:cs typeface="Arial" panose="020B0604020202020204" pitchFamily="34" charset="0"/>
          </a:endParaRPr>
        </a:p>
      </dsp:txBody>
      <dsp:txXfrm rot="10800000">
        <a:off x="2224374" y="2705156"/>
        <a:ext cx="6503312" cy="1041479"/>
      </dsp:txXfrm>
    </dsp:sp>
    <dsp:sp modelId="{E651AEDD-AA43-42C3-8533-5C19FCF626AC}">
      <dsp:nvSpPr>
        <dsp:cNvPr id="0" name=""/>
        <dsp:cNvSpPr/>
      </dsp:nvSpPr>
      <dsp:spPr>
        <a:xfrm>
          <a:off x="1443264" y="2705156"/>
          <a:ext cx="1041479" cy="1041479"/>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FCF11B-C4F7-496B-8B9C-306C352105A2}">
      <dsp:nvSpPr>
        <dsp:cNvPr id="0" name=""/>
        <dsp:cNvSpPr/>
      </dsp:nvSpPr>
      <dsp:spPr>
        <a:xfrm rot="10800000">
          <a:off x="1964004" y="4057525"/>
          <a:ext cx="6763682" cy="1041479"/>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264" tIns="60960" rIns="113792" bIns="60960" numCol="1" spcCol="1270" anchor="ctr" anchorCtr="0">
          <a:noAutofit/>
        </a:bodyPr>
        <a:lstStyle/>
        <a:p>
          <a:pPr lvl="0" algn="just" defTabSz="711200" rtl="0">
            <a:lnSpc>
              <a:spcPct val="90000"/>
            </a:lnSpc>
            <a:spcBef>
              <a:spcPct val="0"/>
            </a:spcBef>
            <a:spcAft>
              <a:spcPct val="35000"/>
            </a:spcAft>
          </a:pPr>
          <a:r>
            <a:rPr lang="mn-MN" sz="1600" kern="1200" dirty="0" smtClean="0">
              <a:latin typeface="Arial" panose="020B0604020202020204" pitchFamily="34" charset="0"/>
              <a:cs typeface="Arial" panose="020B0604020202020204" pitchFamily="34" charset="0"/>
            </a:rPr>
            <a:t>4. Гадаад хамтын ажиллагааг хөгжүүлж, ТХГ-ын хамгааллын менежментэд олон улсын сайн туршлагыг нэвтрүүлж, эко стандартыг мөрдүүлэх</a:t>
          </a:r>
          <a:endParaRPr lang="en-US" sz="1600" kern="1200" dirty="0">
            <a:latin typeface="Arial" panose="020B0604020202020204" pitchFamily="34" charset="0"/>
            <a:cs typeface="Arial" panose="020B0604020202020204" pitchFamily="34" charset="0"/>
          </a:endParaRPr>
        </a:p>
      </dsp:txBody>
      <dsp:txXfrm rot="10800000">
        <a:off x="2224374" y="4057525"/>
        <a:ext cx="6503312" cy="1041479"/>
      </dsp:txXfrm>
    </dsp:sp>
    <dsp:sp modelId="{33935B3F-F3A0-48FF-BAD0-9BA4A9D322B2}">
      <dsp:nvSpPr>
        <dsp:cNvPr id="0" name=""/>
        <dsp:cNvSpPr/>
      </dsp:nvSpPr>
      <dsp:spPr>
        <a:xfrm>
          <a:off x="1443264" y="4057525"/>
          <a:ext cx="1041479" cy="1041479"/>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5A9C7-3BE4-419D-9A6C-EDE49829D53C}">
      <dsp:nvSpPr>
        <dsp:cNvPr id="0" name=""/>
        <dsp:cNvSpPr/>
      </dsp:nvSpPr>
      <dsp:spPr>
        <a:xfrm>
          <a:off x="1914469" y="2032000"/>
          <a:ext cx="506536" cy="965199"/>
        </a:xfrm>
        <a:custGeom>
          <a:avLst/>
          <a:gdLst/>
          <a:ahLst/>
          <a:cxnLst/>
          <a:rect l="0" t="0" r="0" b="0"/>
          <a:pathLst>
            <a:path>
              <a:moveTo>
                <a:pt x="0" y="0"/>
              </a:moveTo>
              <a:lnTo>
                <a:pt x="253268" y="0"/>
              </a:lnTo>
              <a:lnTo>
                <a:pt x="253268" y="965199"/>
              </a:lnTo>
              <a:lnTo>
                <a:pt x="506536" y="96519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solidFill>
              <a:schemeClr val="tx1"/>
            </a:solidFill>
            <a:latin typeface="Arial" pitchFamily="34" charset="0"/>
            <a:cs typeface="Arial" pitchFamily="34" charset="0"/>
          </a:endParaRPr>
        </a:p>
      </dsp:txBody>
      <dsp:txXfrm>
        <a:off x="2140486" y="2487348"/>
        <a:ext cx="54502" cy="54502"/>
      </dsp:txXfrm>
    </dsp:sp>
    <dsp:sp modelId="{54793259-DFC4-494C-BF5C-323DF061DE5A}">
      <dsp:nvSpPr>
        <dsp:cNvPr id="0" name=""/>
        <dsp:cNvSpPr/>
      </dsp:nvSpPr>
      <dsp:spPr>
        <a:xfrm>
          <a:off x="1914469" y="1986280"/>
          <a:ext cx="506536" cy="91440"/>
        </a:xfrm>
        <a:custGeom>
          <a:avLst/>
          <a:gdLst/>
          <a:ahLst/>
          <a:cxnLst/>
          <a:rect l="0" t="0" r="0" b="0"/>
          <a:pathLst>
            <a:path>
              <a:moveTo>
                <a:pt x="0" y="45720"/>
              </a:moveTo>
              <a:lnTo>
                <a:pt x="506536" y="457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solidFill>
              <a:schemeClr val="tx1"/>
            </a:solidFill>
            <a:latin typeface="Arial" pitchFamily="34" charset="0"/>
            <a:cs typeface="Arial" pitchFamily="34" charset="0"/>
          </a:endParaRPr>
        </a:p>
      </dsp:txBody>
      <dsp:txXfrm>
        <a:off x="2155074" y="2019336"/>
        <a:ext cx="25326" cy="25326"/>
      </dsp:txXfrm>
    </dsp:sp>
    <dsp:sp modelId="{6DDA54D6-E8F6-4D29-981A-FF7D8BFA73F2}">
      <dsp:nvSpPr>
        <dsp:cNvPr id="0" name=""/>
        <dsp:cNvSpPr/>
      </dsp:nvSpPr>
      <dsp:spPr>
        <a:xfrm>
          <a:off x="1914469" y="1066799"/>
          <a:ext cx="506536" cy="965200"/>
        </a:xfrm>
        <a:custGeom>
          <a:avLst/>
          <a:gdLst/>
          <a:ahLst/>
          <a:cxnLst/>
          <a:rect l="0" t="0" r="0" b="0"/>
          <a:pathLst>
            <a:path>
              <a:moveTo>
                <a:pt x="0" y="965200"/>
              </a:moveTo>
              <a:lnTo>
                <a:pt x="253268" y="965200"/>
              </a:lnTo>
              <a:lnTo>
                <a:pt x="253268" y="0"/>
              </a:lnTo>
              <a:lnTo>
                <a:pt x="506536"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solidFill>
              <a:schemeClr val="tx1"/>
            </a:solidFill>
            <a:latin typeface="Arial" pitchFamily="34" charset="0"/>
            <a:cs typeface="Arial" pitchFamily="34" charset="0"/>
          </a:endParaRPr>
        </a:p>
      </dsp:txBody>
      <dsp:txXfrm>
        <a:off x="2140486" y="1522148"/>
        <a:ext cx="54502" cy="54502"/>
      </dsp:txXfrm>
    </dsp:sp>
    <dsp:sp modelId="{5094B70E-868A-41C0-B2BB-1617353F2FD1}">
      <dsp:nvSpPr>
        <dsp:cNvPr id="0" name=""/>
        <dsp:cNvSpPr/>
      </dsp:nvSpPr>
      <dsp:spPr>
        <a:xfrm rot="16200000">
          <a:off x="-503610" y="1645920"/>
          <a:ext cx="4064000" cy="77216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mn-MN" sz="2400" kern="1200" smtClean="0">
              <a:solidFill>
                <a:schemeClr val="tx1"/>
              </a:solidFill>
              <a:latin typeface="Arial" pitchFamily="34" charset="0"/>
              <a:cs typeface="Arial" pitchFamily="34" charset="0"/>
            </a:rPr>
            <a:t>ДЭЛХИЙН ӨВ</a:t>
          </a:r>
          <a:endParaRPr lang="en-US" sz="2400" kern="1200" dirty="0">
            <a:solidFill>
              <a:schemeClr val="tx1"/>
            </a:solidFill>
            <a:latin typeface="Arial" pitchFamily="34" charset="0"/>
            <a:cs typeface="Arial" pitchFamily="34" charset="0"/>
          </a:endParaRPr>
        </a:p>
      </dsp:txBody>
      <dsp:txXfrm>
        <a:off x="-503610" y="1645920"/>
        <a:ext cx="4064000" cy="772160"/>
      </dsp:txXfrm>
    </dsp:sp>
    <dsp:sp modelId="{2FC09A50-532F-4F3C-8788-CB066D8BA937}">
      <dsp:nvSpPr>
        <dsp:cNvPr id="0" name=""/>
        <dsp:cNvSpPr/>
      </dsp:nvSpPr>
      <dsp:spPr>
        <a:xfrm>
          <a:off x="2421006" y="680719"/>
          <a:ext cx="2532684" cy="77216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mn-MN" sz="2400" kern="1200" smtClean="0">
              <a:solidFill>
                <a:schemeClr val="tx1"/>
              </a:solidFill>
              <a:latin typeface="Arial" pitchFamily="34" charset="0"/>
              <a:cs typeface="Arial" pitchFamily="34" charset="0"/>
            </a:rPr>
            <a:t>Байгалийн </a:t>
          </a:r>
          <a:endParaRPr lang="en-US" sz="2400" kern="1200" dirty="0">
            <a:solidFill>
              <a:schemeClr val="tx1"/>
            </a:solidFill>
            <a:latin typeface="Arial" pitchFamily="34" charset="0"/>
            <a:cs typeface="Arial" pitchFamily="34" charset="0"/>
          </a:endParaRPr>
        </a:p>
      </dsp:txBody>
      <dsp:txXfrm>
        <a:off x="2421006" y="680719"/>
        <a:ext cx="2532684" cy="772160"/>
      </dsp:txXfrm>
    </dsp:sp>
    <dsp:sp modelId="{C05F587B-2A54-486C-B3A2-BF6DC047815C}">
      <dsp:nvSpPr>
        <dsp:cNvPr id="0" name=""/>
        <dsp:cNvSpPr/>
      </dsp:nvSpPr>
      <dsp:spPr>
        <a:xfrm>
          <a:off x="2421006" y="1645920"/>
          <a:ext cx="2532684" cy="77216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mn-MN" sz="2400" kern="1200" dirty="0" smtClean="0">
              <a:solidFill>
                <a:schemeClr val="tx1"/>
              </a:solidFill>
              <a:latin typeface="Arial" pitchFamily="34" charset="0"/>
              <a:cs typeface="Arial" pitchFamily="34" charset="0"/>
            </a:rPr>
            <a:t>Соёлын</a:t>
          </a:r>
          <a:endParaRPr lang="en-US" sz="2400" kern="1200" dirty="0">
            <a:solidFill>
              <a:schemeClr val="tx1"/>
            </a:solidFill>
            <a:latin typeface="Arial" pitchFamily="34" charset="0"/>
            <a:cs typeface="Arial" pitchFamily="34" charset="0"/>
          </a:endParaRPr>
        </a:p>
      </dsp:txBody>
      <dsp:txXfrm>
        <a:off x="2421006" y="1645920"/>
        <a:ext cx="2532684" cy="772160"/>
      </dsp:txXfrm>
    </dsp:sp>
    <dsp:sp modelId="{8111D89E-1068-4250-99E5-A5DE60C23FAF}">
      <dsp:nvSpPr>
        <dsp:cNvPr id="0" name=""/>
        <dsp:cNvSpPr/>
      </dsp:nvSpPr>
      <dsp:spPr>
        <a:xfrm>
          <a:off x="2421006" y="2611119"/>
          <a:ext cx="2532684" cy="77216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mn-MN" sz="2400" kern="1200" dirty="0" smtClean="0">
              <a:solidFill>
                <a:schemeClr val="tx1"/>
              </a:solidFill>
              <a:latin typeface="Arial" pitchFamily="34" charset="0"/>
              <a:cs typeface="Arial" pitchFamily="34" charset="0"/>
            </a:rPr>
            <a:t>Байгаль соёлын хосолмол</a:t>
          </a:r>
          <a:endParaRPr lang="en-US" sz="2400" kern="1200" dirty="0">
            <a:solidFill>
              <a:schemeClr val="tx1"/>
            </a:solidFill>
            <a:latin typeface="Arial" pitchFamily="34" charset="0"/>
            <a:cs typeface="Arial" pitchFamily="34" charset="0"/>
          </a:endParaRPr>
        </a:p>
      </dsp:txBody>
      <dsp:txXfrm>
        <a:off x="2421006" y="2611119"/>
        <a:ext cx="2532684" cy="7721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13296DA0-E05D-41DE-B22B-B6D74BB2E772}" type="datetimeFigureOut">
              <a:rPr lang="en-US" smtClean="0"/>
              <a:t>5/10/2019</a:t>
            </a:fld>
            <a:endParaRPr lang="en-US"/>
          </a:p>
        </p:txBody>
      </p:sp>
      <p:sp>
        <p:nvSpPr>
          <p:cNvPr id="4" name="Slide Image Placeholder 3"/>
          <p:cNvSpPr>
            <a:spLocks noGrp="1" noRot="1" noChangeAspect="1"/>
          </p:cNvSpPr>
          <p:nvPr>
            <p:ph type="sldImg" idx="2"/>
          </p:nvPr>
        </p:nvSpPr>
        <p:spPr>
          <a:xfrm>
            <a:off x="384175" y="704850"/>
            <a:ext cx="6334125" cy="3519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lIns="91440" tIns="45720" rIns="91440" bIns="45720" rtlCol="0" anchor="b"/>
          <a:lstStyle>
            <a:lvl1pPr algn="r">
              <a:defRPr sz="1200"/>
            </a:lvl1pPr>
          </a:lstStyle>
          <a:p>
            <a:fld id="{2286CA61-D3F5-4B47-9E96-386BA2EE377E}" type="slidenum">
              <a:rPr lang="en-US" smtClean="0"/>
              <a:t>‹#›</a:t>
            </a:fld>
            <a:endParaRPr lang="en-US"/>
          </a:p>
        </p:txBody>
      </p:sp>
    </p:spTree>
    <p:extLst>
      <p:ext uri="{BB962C8B-B14F-4D97-AF65-F5344CB8AC3E}">
        <p14:creationId xmlns:p14="http://schemas.microsoft.com/office/powerpoint/2010/main" val="3680851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0248" y="1173560"/>
            <a:ext cx="5681980" cy="316861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85B68-EC90-4733-BCEF-583B2E20EE6A}" type="slidenum">
              <a:rPr lang="mn-MN" smtClean="0">
                <a:solidFill>
                  <a:prstClr val="black"/>
                </a:solidFill>
              </a:rPr>
              <a:pPr/>
              <a:t>2</a:t>
            </a:fld>
            <a:endParaRPr lang="mn-MN">
              <a:solidFill>
                <a:prstClr val="black"/>
              </a:solidFill>
            </a:endParaRPr>
          </a:p>
        </p:txBody>
      </p:sp>
    </p:spTree>
    <p:extLst>
      <p:ext uri="{BB962C8B-B14F-4D97-AF65-F5344CB8AC3E}">
        <p14:creationId xmlns:p14="http://schemas.microsoft.com/office/powerpoint/2010/main" val="218675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700088" y="1173163"/>
            <a:ext cx="570230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d-ID"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610" indent="-294465">
              <a:defRPr>
                <a:solidFill>
                  <a:schemeClr val="tx1"/>
                </a:solidFill>
                <a:latin typeface="Calibri" pitchFamily="34" charset="0"/>
              </a:defRPr>
            </a:lvl2pPr>
            <a:lvl3pPr marL="1177862" indent="-235572">
              <a:defRPr>
                <a:solidFill>
                  <a:schemeClr val="tx1"/>
                </a:solidFill>
                <a:latin typeface="Calibri" pitchFamily="34" charset="0"/>
              </a:defRPr>
            </a:lvl3pPr>
            <a:lvl4pPr marL="1649006" indent="-235572">
              <a:defRPr>
                <a:solidFill>
                  <a:schemeClr val="tx1"/>
                </a:solidFill>
                <a:latin typeface="Calibri" pitchFamily="34" charset="0"/>
              </a:defRPr>
            </a:lvl4pPr>
            <a:lvl5pPr marL="2120151" indent="-235572">
              <a:defRPr>
                <a:solidFill>
                  <a:schemeClr val="tx1"/>
                </a:solidFill>
                <a:latin typeface="Calibri" pitchFamily="34" charset="0"/>
              </a:defRPr>
            </a:lvl5pPr>
            <a:lvl6pPr marL="2591295" indent="-235572" fontAlgn="base">
              <a:spcBef>
                <a:spcPct val="0"/>
              </a:spcBef>
              <a:spcAft>
                <a:spcPct val="0"/>
              </a:spcAft>
              <a:defRPr>
                <a:solidFill>
                  <a:schemeClr val="tx1"/>
                </a:solidFill>
                <a:latin typeface="Calibri" pitchFamily="34" charset="0"/>
              </a:defRPr>
            </a:lvl6pPr>
            <a:lvl7pPr marL="3062440" indent="-235572" fontAlgn="base">
              <a:spcBef>
                <a:spcPct val="0"/>
              </a:spcBef>
              <a:spcAft>
                <a:spcPct val="0"/>
              </a:spcAft>
              <a:defRPr>
                <a:solidFill>
                  <a:schemeClr val="tx1"/>
                </a:solidFill>
                <a:latin typeface="Calibri" pitchFamily="34" charset="0"/>
              </a:defRPr>
            </a:lvl7pPr>
            <a:lvl8pPr marL="3533585" indent="-235572" fontAlgn="base">
              <a:spcBef>
                <a:spcPct val="0"/>
              </a:spcBef>
              <a:spcAft>
                <a:spcPct val="0"/>
              </a:spcAft>
              <a:defRPr>
                <a:solidFill>
                  <a:schemeClr val="tx1"/>
                </a:solidFill>
                <a:latin typeface="Calibri" pitchFamily="34" charset="0"/>
              </a:defRPr>
            </a:lvl8pPr>
            <a:lvl9pPr marL="4004729" indent="-235572"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A1D8C74-A4A2-46C4-9227-618C9E3716BF}" type="slidenum">
              <a:rPr lang="en-US"/>
              <a:pPr fontAlgn="base">
                <a:spcBef>
                  <a:spcPct val="0"/>
                </a:spcBef>
                <a:spcAft>
                  <a:spcPct val="0"/>
                </a:spcAft>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700088" y="1173163"/>
            <a:ext cx="570230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d-ID"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610" indent="-294465">
              <a:defRPr>
                <a:solidFill>
                  <a:schemeClr val="tx1"/>
                </a:solidFill>
                <a:latin typeface="Calibri" pitchFamily="34" charset="0"/>
              </a:defRPr>
            </a:lvl2pPr>
            <a:lvl3pPr marL="1177862" indent="-235572">
              <a:defRPr>
                <a:solidFill>
                  <a:schemeClr val="tx1"/>
                </a:solidFill>
                <a:latin typeface="Calibri" pitchFamily="34" charset="0"/>
              </a:defRPr>
            </a:lvl3pPr>
            <a:lvl4pPr marL="1649006" indent="-235572">
              <a:defRPr>
                <a:solidFill>
                  <a:schemeClr val="tx1"/>
                </a:solidFill>
                <a:latin typeface="Calibri" pitchFamily="34" charset="0"/>
              </a:defRPr>
            </a:lvl4pPr>
            <a:lvl5pPr marL="2120151" indent="-235572">
              <a:defRPr>
                <a:solidFill>
                  <a:schemeClr val="tx1"/>
                </a:solidFill>
                <a:latin typeface="Calibri" pitchFamily="34" charset="0"/>
              </a:defRPr>
            </a:lvl5pPr>
            <a:lvl6pPr marL="2591295" indent="-235572" fontAlgn="base">
              <a:spcBef>
                <a:spcPct val="0"/>
              </a:spcBef>
              <a:spcAft>
                <a:spcPct val="0"/>
              </a:spcAft>
              <a:defRPr>
                <a:solidFill>
                  <a:schemeClr val="tx1"/>
                </a:solidFill>
                <a:latin typeface="Calibri" pitchFamily="34" charset="0"/>
              </a:defRPr>
            </a:lvl6pPr>
            <a:lvl7pPr marL="3062440" indent="-235572" fontAlgn="base">
              <a:spcBef>
                <a:spcPct val="0"/>
              </a:spcBef>
              <a:spcAft>
                <a:spcPct val="0"/>
              </a:spcAft>
              <a:defRPr>
                <a:solidFill>
                  <a:schemeClr val="tx1"/>
                </a:solidFill>
                <a:latin typeface="Calibri" pitchFamily="34" charset="0"/>
              </a:defRPr>
            </a:lvl7pPr>
            <a:lvl8pPr marL="3533585" indent="-235572" fontAlgn="base">
              <a:spcBef>
                <a:spcPct val="0"/>
              </a:spcBef>
              <a:spcAft>
                <a:spcPct val="0"/>
              </a:spcAft>
              <a:defRPr>
                <a:solidFill>
                  <a:schemeClr val="tx1"/>
                </a:solidFill>
                <a:latin typeface="Calibri" pitchFamily="34" charset="0"/>
              </a:defRPr>
            </a:lvl8pPr>
            <a:lvl9pPr marL="4004729" indent="-235572"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A1D8C74-A4A2-46C4-9227-618C9E3716BF}" type="slidenum">
              <a:rPr lang="en-US"/>
              <a:pPr fontAlgn="base">
                <a:spcBef>
                  <a:spcPct val="0"/>
                </a:spcBef>
                <a:spcAft>
                  <a:spcPct val="0"/>
                </a:spcAft>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n-MN" sz="1200" kern="1200" smtClean="0">
                <a:solidFill>
                  <a:schemeClr val="tx1"/>
                </a:solidFill>
                <a:effectLst/>
                <a:latin typeface="+mn-lt"/>
                <a:ea typeface="+mn-ea"/>
                <a:cs typeface="+mn-cs"/>
              </a:rPr>
              <a:t>Монгол орны нийт нутаг дэвсгэрийн 17.85 хувь буюу 2</a:t>
            </a:r>
            <a:r>
              <a:rPr lang="en-US" sz="1200" kern="1200" smtClean="0">
                <a:solidFill>
                  <a:schemeClr val="tx1"/>
                </a:solidFill>
                <a:effectLst/>
                <a:latin typeface="+mn-lt"/>
                <a:ea typeface="+mn-ea"/>
                <a:cs typeface="+mn-cs"/>
              </a:rPr>
              <a:t>7.9</a:t>
            </a:r>
            <a:r>
              <a:rPr lang="mn-MN" sz="1200" kern="1200" smtClean="0">
                <a:solidFill>
                  <a:schemeClr val="tx1"/>
                </a:solidFill>
                <a:effectLst/>
                <a:latin typeface="+mn-lt"/>
                <a:ea typeface="+mn-ea"/>
                <a:cs typeface="+mn-cs"/>
              </a:rPr>
              <a:t> сая га талбайг улсын тусгай хамгаалалтад хамруулж, нэгдсэн сүлжээг бүрдүүлээд байна. Үүний зэрэгцээ нийт нутаг дэвсгэрийн 10 орчим хувийг буюу 16.3 сая гаруй га талбайг орон нутгийн тусгай хамгаалалтад тус тус хамруулаад байна.  </a:t>
            </a:r>
            <a:endParaRPr lang="en-US" sz="1200" kern="1200" smtClean="0">
              <a:solidFill>
                <a:schemeClr val="tx1"/>
              </a:solidFill>
              <a:effectLst/>
              <a:latin typeface="+mn-lt"/>
              <a:ea typeface="+mn-ea"/>
              <a:cs typeface="+mn-cs"/>
            </a:endParaRPr>
          </a:p>
          <a:p>
            <a:pPr lvl="0"/>
            <a:r>
              <a:rPr lang="mn-MN" sz="1200" b="1" u="sng" kern="1200" smtClean="0">
                <a:solidFill>
                  <a:schemeClr val="tx1"/>
                </a:solidFill>
                <a:effectLst/>
                <a:latin typeface="+mn-lt"/>
                <a:ea typeface="+mn-ea"/>
                <a:cs typeface="+mn-cs"/>
              </a:rPr>
              <a:t>Дэлхийн байгаль, соёлын өвд:</a:t>
            </a:r>
            <a:r>
              <a:rPr lang="mn-MN" sz="1200" kern="1200" smtClean="0">
                <a:solidFill>
                  <a:schemeClr val="tx1"/>
                </a:solidFill>
                <a:effectLst/>
                <a:latin typeface="+mn-lt"/>
                <a:ea typeface="+mn-ea"/>
                <a:cs typeface="+mn-cs"/>
              </a:rPr>
              <a:t> 2003 онд </a:t>
            </a:r>
            <a:r>
              <a:rPr lang="mn-MN" sz="1200" b="1" kern="1200" smtClean="0">
                <a:solidFill>
                  <a:schemeClr val="tx1"/>
                </a:solidFill>
                <a:effectLst/>
                <a:latin typeface="+mn-lt"/>
                <a:ea typeface="+mn-ea"/>
                <a:cs typeface="+mn-cs"/>
              </a:rPr>
              <a:t>Увс нуурын ай савын ДЦГ</a:t>
            </a:r>
            <a:r>
              <a:rPr lang="mn-MN" sz="1200" kern="1200" smtClean="0">
                <a:solidFill>
                  <a:schemeClr val="tx1"/>
                </a:solidFill>
                <a:effectLst/>
                <a:latin typeface="+mn-lt"/>
                <a:ea typeface="+mn-ea"/>
                <a:cs typeface="+mn-cs"/>
              </a:rPr>
              <a:t>, 2004 онд </a:t>
            </a:r>
            <a:r>
              <a:rPr lang="mn-MN" sz="1200" b="1" kern="1200" smtClean="0">
                <a:solidFill>
                  <a:schemeClr val="tx1"/>
                </a:solidFill>
                <a:effectLst/>
                <a:latin typeface="+mn-lt"/>
                <a:ea typeface="+mn-ea"/>
                <a:cs typeface="+mn-cs"/>
              </a:rPr>
              <a:t>Орхоны хөндий соёлын дурсгалт газар</a:t>
            </a:r>
            <a:r>
              <a:rPr lang="mn-MN" sz="1200" kern="1200" smtClean="0">
                <a:solidFill>
                  <a:schemeClr val="tx1"/>
                </a:solidFill>
                <a:effectLst/>
                <a:latin typeface="+mn-lt"/>
                <a:ea typeface="+mn-ea"/>
                <a:cs typeface="+mn-cs"/>
              </a:rPr>
              <a:t>, 2011 онд </a:t>
            </a:r>
            <a:r>
              <a:rPr lang="mn-MN" sz="1200" b="1" kern="1200" smtClean="0">
                <a:solidFill>
                  <a:schemeClr val="tx1"/>
                </a:solidFill>
                <a:effectLst/>
                <a:latin typeface="+mn-lt"/>
                <a:ea typeface="+mn-ea"/>
                <a:cs typeface="+mn-cs"/>
              </a:rPr>
              <a:t>Монгол Алтайн нурууны хадны зургийн цогцолбор</a:t>
            </a:r>
            <a:r>
              <a:rPr lang="mn-MN" sz="1200" kern="1200" smtClean="0">
                <a:solidFill>
                  <a:schemeClr val="tx1"/>
                </a:solidFill>
                <a:effectLst/>
                <a:latin typeface="+mn-lt"/>
                <a:ea typeface="+mn-ea"/>
                <a:cs typeface="+mn-cs"/>
              </a:rPr>
              <a:t>,  2015 онд </a:t>
            </a:r>
            <a:r>
              <a:rPr lang="mn-MN" sz="1200" b="1" kern="1200" smtClean="0">
                <a:solidFill>
                  <a:schemeClr val="tx1"/>
                </a:solidFill>
                <a:effectLst/>
                <a:latin typeface="+mn-lt"/>
                <a:ea typeface="+mn-ea"/>
                <a:cs typeface="+mn-cs"/>
              </a:rPr>
              <a:t>Бурхан Халдун уул,</a:t>
            </a:r>
            <a:r>
              <a:rPr lang="mn-MN" sz="1200" kern="1200" smtClean="0">
                <a:solidFill>
                  <a:schemeClr val="tx1"/>
                </a:solidFill>
                <a:effectLst/>
                <a:latin typeface="+mn-lt"/>
                <a:ea typeface="+mn-ea"/>
                <a:cs typeface="+mn-cs"/>
              </a:rPr>
              <a:t> 2017 онд </a:t>
            </a:r>
            <a:r>
              <a:rPr lang="mn-MN" sz="1200" b="1" kern="1200" smtClean="0">
                <a:solidFill>
                  <a:schemeClr val="tx1"/>
                </a:solidFill>
                <a:effectLst/>
                <a:latin typeface="+mn-lt"/>
                <a:ea typeface="+mn-ea"/>
                <a:cs typeface="+mn-cs"/>
              </a:rPr>
              <a:t>Монгол Дагуур ландшафт</a:t>
            </a:r>
            <a:r>
              <a:rPr lang="mn-MN" sz="1200" kern="1200" smtClean="0">
                <a:solidFill>
                  <a:schemeClr val="tx1"/>
                </a:solidFill>
                <a:effectLst/>
                <a:latin typeface="+mn-lt"/>
                <a:ea typeface="+mn-ea"/>
                <a:cs typeface="+mn-cs"/>
              </a:rPr>
              <a:t> тус тус бүртгэгдсэн.</a:t>
            </a:r>
            <a:endParaRPr lang="en-US" sz="1200" kern="1200" smtClean="0">
              <a:solidFill>
                <a:schemeClr val="tx1"/>
              </a:solidFill>
              <a:effectLst/>
              <a:latin typeface="+mn-lt"/>
              <a:ea typeface="+mn-ea"/>
              <a:cs typeface="+mn-cs"/>
            </a:endParaRPr>
          </a:p>
          <a:p>
            <a:pPr lvl="0"/>
            <a:r>
              <a:rPr lang="mn-MN" sz="1200" b="1" u="sng" kern="1200" smtClean="0">
                <a:solidFill>
                  <a:schemeClr val="tx1"/>
                </a:solidFill>
                <a:effectLst/>
                <a:latin typeface="+mn-lt"/>
                <a:ea typeface="+mn-ea"/>
                <a:cs typeface="+mn-cs"/>
              </a:rPr>
              <a:t>Дэлхийн Хүн ба шим мандлын нөөц газрын сүлжээнд:</a:t>
            </a:r>
            <a:r>
              <a:rPr lang="mn-MN" sz="1200" b="1" i="1" kern="1200" smtClean="0">
                <a:solidFill>
                  <a:schemeClr val="tx1"/>
                </a:solidFill>
                <a:effectLst/>
                <a:latin typeface="+mn-lt"/>
                <a:ea typeface="+mn-ea"/>
                <a:cs typeface="+mn-cs"/>
              </a:rPr>
              <a:t> </a:t>
            </a:r>
            <a:r>
              <a:rPr lang="mn-MN" sz="1200" kern="1200" smtClean="0">
                <a:solidFill>
                  <a:schemeClr val="tx1"/>
                </a:solidFill>
                <a:effectLst/>
                <a:latin typeface="+mn-lt"/>
                <a:ea typeface="+mn-ea"/>
                <a:cs typeface="+mn-cs"/>
              </a:rPr>
              <a:t>1990 онд    </a:t>
            </a:r>
            <a:r>
              <a:rPr lang="mn-MN" sz="1200" b="1" kern="1200" smtClean="0">
                <a:solidFill>
                  <a:schemeClr val="tx1"/>
                </a:solidFill>
                <a:effectLst/>
                <a:latin typeface="+mn-lt"/>
                <a:ea typeface="+mn-ea"/>
                <a:cs typeface="+mn-cs"/>
              </a:rPr>
              <a:t>Говийн их ДЦГ</a:t>
            </a:r>
            <a:r>
              <a:rPr lang="mn-MN" sz="1200" kern="1200" smtClean="0">
                <a:solidFill>
                  <a:schemeClr val="tx1"/>
                </a:solidFill>
                <a:effectLst/>
                <a:latin typeface="+mn-lt"/>
                <a:ea typeface="+mn-ea"/>
                <a:cs typeface="+mn-cs"/>
              </a:rPr>
              <a:t>, 1996 онд </a:t>
            </a:r>
            <a:r>
              <a:rPr lang="mn-MN" sz="1200" b="1" kern="1200" smtClean="0">
                <a:solidFill>
                  <a:schemeClr val="tx1"/>
                </a:solidFill>
                <a:effectLst/>
                <a:latin typeface="+mn-lt"/>
                <a:ea typeface="+mn-ea"/>
                <a:cs typeface="+mn-cs"/>
              </a:rPr>
              <a:t>Богдхан уулын ДЦГ</a:t>
            </a:r>
            <a:r>
              <a:rPr lang="mn-MN" sz="1200" kern="1200" smtClean="0">
                <a:solidFill>
                  <a:schemeClr val="tx1"/>
                </a:solidFill>
                <a:effectLst/>
                <a:latin typeface="+mn-lt"/>
                <a:ea typeface="+mn-ea"/>
                <a:cs typeface="+mn-cs"/>
              </a:rPr>
              <a:t>, 1997 онд </a:t>
            </a:r>
            <a:r>
              <a:rPr lang="mn-MN" sz="1200" b="1" kern="1200" smtClean="0">
                <a:solidFill>
                  <a:schemeClr val="tx1"/>
                </a:solidFill>
                <a:effectLst/>
                <a:latin typeface="+mn-lt"/>
                <a:ea typeface="+mn-ea"/>
                <a:cs typeface="+mn-cs"/>
              </a:rPr>
              <a:t>Увс нуурын ай савын УТХГ</a:t>
            </a:r>
            <a:r>
              <a:rPr lang="mn-MN" sz="1200" kern="1200" smtClean="0">
                <a:solidFill>
                  <a:schemeClr val="tx1"/>
                </a:solidFill>
                <a:effectLst/>
                <a:latin typeface="+mn-lt"/>
                <a:ea typeface="+mn-ea"/>
                <a:cs typeface="+mn-cs"/>
              </a:rPr>
              <a:t>, 2004 онд </a:t>
            </a:r>
            <a:r>
              <a:rPr lang="mn-MN" sz="1200" b="1" kern="1200" smtClean="0">
                <a:solidFill>
                  <a:schemeClr val="tx1"/>
                </a:solidFill>
                <a:effectLst/>
                <a:latin typeface="+mn-lt"/>
                <a:ea typeface="+mn-ea"/>
                <a:cs typeface="+mn-cs"/>
              </a:rPr>
              <a:t>Хустайн нурууны БЦГ</a:t>
            </a:r>
            <a:r>
              <a:rPr lang="mn-MN" sz="1200" kern="1200" smtClean="0">
                <a:solidFill>
                  <a:schemeClr val="tx1"/>
                </a:solidFill>
                <a:effectLst/>
                <a:latin typeface="+mn-lt"/>
                <a:ea typeface="+mn-ea"/>
                <a:cs typeface="+mn-cs"/>
              </a:rPr>
              <a:t>,  2005 онд </a:t>
            </a:r>
            <a:r>
              <a:rPr lang="mn-MN" sz="1200" b="1" kern="1200" smtClean="0">
                <a:solidFill>
                  <a:schemeClr val="tx1"/>
                </a:solidFill>
                <a:effectLst/>
                <a:latin typeface="+mn-lt"/>
                <a:ea typeface="+mn-ea"/>
                <a:cs typeface="+mn-cs"/>
              </a:rPr>
              <a:t>Дорнод монголын УТХГ</a:t>
            </a:r>
            <a:r>
              <a:rPr lang="mn-MN" sz="1200" kern="1200" smtClean="0">
                <a:solidFill>
                  <a:schemeClr val="tx1"/>
                </a:solidFill>
                <a:effectLst/>
                <a:latin typeface="+mn-lt"/>
                <a:ea typeface="+mn-ea"/>
                <a:cs typeface="+mn-cs"/>
              </a:rPr>
              <a:t>, 2007 онд </a:t>
            </a:r>
            <a:r>
              <a:rPr lang="mn-MN" sz="1200" b="1" kern="1200" smtClean="0">
                <a:solidFill>
                  <a:schemeClr val="tx1"/>
                </a:solidFill>
                <a:effectLst/>
                <a:latin typeface="+mn-lt"/>
                <a:ea typeface="+mn-ea"/>
                <a:cs typeface="+mn-cs"/>
              </a:rPr>
              <a:t>Монгол Дагуурын ДЦГ</a:t>
            </a:r>
            <a:r>
              <a:rPr lang="mn-MN" sz="1200" kern="1200" smtClean="0">
                <a:solidFill>
                  <a:schemeClr val="tx1"/>
                </a:solidFill>
                <a:effectLst/>
                <a:latin typeface="+mn-lt"/>
                <a:ea typeface="+mn-ea"/>
                <a:cs typeface="+mn-cs"/>
              </a:rPr>
              <a:t>, 2012 онд </a:t>
            </a:r>
            <a:r>
              <a:rPr lang="mn-MN" sz="1200" b="1" kern="1200" smtClean="0">
                <a:solidFill>
                  <a:schemeClr val="tx1"/>
                </a:solidFill>
                <a:effectLst/>
                <a:latin typeface="+mn-lt"/>
                <a:ea typeface="+mn-ea"/>
                <a:cs typeface="+mn-cs"/>
              </a:rPr>
              <a:t>Хөвсгөлийн БЦГ</a:t>
            </a:r>
            <a:r>
              <a:rPr lang="mn-MN" sz="1200" kern="1200" smtClean="0">
                <a:solidFill>
                  <a:schemeClr val="tx1"/>
                </a:solidFill>
                <a:effectLst/>
                <a:latin typeface="+mn-lt"/>
                <a:ea typeface="+mn-ea"/>
                <a:cs typeface="+mn-cs"/>
              </a:rPr>
              <a:t> /шийдвэр хараахан гараагүй/</a:t>
            </a:r>
            <a:endParaRPr lang="en-US" sz="1200" kern="1200" smtClean="0">
              <a:solidFill>
                <a:schemeClr val="tx1"/>
              </a:solidFill>
              <a:effectLst/>
              <a:latin typeface="+mn-lt"/>
              <a:ea typeface="+mn-ea"/>
              <a:cs typeface="+mn-cs"/>
            </a:endParaRPr>
          </a:p>
          <a:p>
            <a:pPr lvl="0"/>
            <a:r>
              <a:rPr lang="mn-MN" sz="1200" b="1" u="sng" kern="1200" smtClean="0">
                <a:solidFill>
                  <a:schemeClr val="tx1"/>
                </a:solidFill>
                <a:effectLst/>
                <a:latin typeface="+mn-lt"/>
                <a:ea typeface="+mn-ea"/>
                <a:cs typeface="+mn-cs"/>
              </a:rPr>
              <a:t>Олон улсын ач холбогдол бүхий ус, намгархаг газар, ялангуяа усны шувууд олноор амьдардаг орчны тухай конвенц /РАМСАР/-ийн хавсралтад:</a:t>
            </a:r>
            <a:r>
              <a:rPr lang="mn-MN" sz="1200" b="1" kern="1200" smtClean="0">
                <a:solidFill>
                  <a:schemeClr val="tx1"/>
                </a:solidFill>
                <a:effectLst/>
                <a:latin typeface="+mn-lt"/>
                <a:ea typeface="+mn-ea"/>
                <a:cs typeface="+mn-cs"/>
              </a:rPr>
              <a:t>  Монгол дагуурын ДЦГ</a:t>
            </a:r>
            <a:r>
              <a:rPr lang="mn-MN" sz="1200" kern="1200" smtClean="0">
                <a:solidFill>
                  <a:schemeClr val="tx1"/>
                </a:solidFill>
                <a:effectLst/>
                <a:latin typeface="+mn-lt"/>
                <a:ea typeface="+mn-ea"/>
                <a:cs typeface="+mn-cs"/>
              </a:rPr>
              <a:t>(1992), </a:t>
            </a:r>
            <a:r>
              <a:rPr lang="mn-MN" sz="1200" b="1" kern="1200" smtClean="0">
                <a:solidFill>
                  <a:schemeClr val="tx1"/>
                </a:solidFill>
                <a:effectLst/>
                <a:latin typeface="+mn-lt"/>
                <a:ea typeface="+mn-ea"/>
                <a:cs typeface="+mn-cs"/>
              </a:rPr>
              <a:t>Увс нуурын ай сав</a:t>
            </a:r>
            <a:r>
              <a:rPr lang="mn-MN" sz="1200" kern="1200" smtClean="0">
                <a:solidFill>
                  <a:schemeClr val="tx1"/>
                </a:solidFill>
                <a:effectLst/>
                <a:latin typeface="+mn-lt"/>
                <a:ea typeface="+mn-ea"/>
                <a:cs typeface="+mn-cs"/>
              </a:rPr>
              <a:t> (1993), </a:t>
            </a:r>
            <a:r>
              <a:rPr lang="mn-MN" sz="1200" b="1" kern="1200" smtClean="0">
                <a:solidFill>
                  <a:schemeClr val="tx1"/>
                </a:solidFill>
                <a:effectLst/>
                <a:latin typeface="+mn-lt"/>
                <a:ea typeface="+mn-ea"/>
                <a:cs typeface="+mn-cs"/>
              </a:rPr>
              <a:t>Хөвсгөл нуур</a:t>
            </a:r>
            <a:r>
              <a:rPr lang="mn-MN" sz="1200" kern="1200" smtClean="0">
                <a:solidFill>
                  <a:schemeClr val="tx1"/>
                </a:solidFill>
                <a:effectLst/>
                <a:latin typeface="+mn-lt"/>
                <a:ea typeface="+mn-ea"/>
                <a:cs typeface="+mn-cs"/>
              </a:rPr>
              <a:t> (1992), </a:t>
            </a:r>
            <a:r>
              <a:rPr lang="mn-MN" sz="1200" b="1" kern="1200" smtClean="0">
                <a:solidFill>
                  <a:schemeClr val="tx1"/>
                </a:solidFill>
                <a:effectLst/>
                <a:latin typeface="+mn-lt"/>
                <a:ea typeface="+mn-ea"/>
                <a:cs typeface="+mn-cs"/>
              </a:rPr>
              <a:t>Хорго тэрхийн цагаан нуур</a:t>
            </a:r>
            <a:r>
              <a:rPr lang="mn-MN" sz="1200" kern="1200" smtClean="0">
                <a:solidFill>
                  <a:schemeClr val="tx1"/>
                </a:solidFill>
                <a:effectLst/>
                <a:latin typeface="+mn-lt"/>
                <a:ea typeface="+mn-ea"/>
                <a:cs typeface="+mn-cs"/>
              </a:rPr>
              <a:t> (1995), </a:t>
            </a:r>
            <a:r>
              <a:rPr lang="ru-RU" sz="1200" b="1" kern="1200" smtClean="0">
                <a:solidFill>
                  <a:schemeClr val="tx1"/>
                </a:solidFill>
                <a:effectLst/>
                <a:latin typeface="+mn-lt"/>
                <a:ea typeface="+mn-ea"/>
                <a:cs typeface="+mn-cs"/>
              </a:rPr>
              <a:t>Хар ус нуур</a:t>
            </a:r>
            <a:r>
              <a:rPr lang="ru-RU" sz="1200" kern="1200" smtClean="0">
                <a:solidFill>
                  <a:schemeClr val="tx1"/>
                </a:solidFill>
                <a:effectLst/>
                <a:latin typeface="+mn-lt"/>
                <a:ea typeface="+mn-ea"/>
                <a:cs typeface="+mn-cs"/>
              </a:rPr>
              <a:t> (1997)</a:t>
            </a:r>
            <a:r>
              <a:rPr lang="mn-MN" sz="1200" kern="1200" smtClean="0">
                <a:solidFill>
                  <a:schemeClr val="tx1"/>
                </a:solidFill>
                <a:effectLst/>
                <a:latin typeface="+mn-lt"/>
                <a:ea typeface="+mn-ea"/>
                <a:cs typeface="+mn-cs"/>
              </a:rPr>
              <a:t>, </a:t>
            </a:r>
            <a:r>
              <a:rPr lang="ru-RU" sz="1200" b="1" kern="1200" smtClean="0">
                <a:solidFill>
                  <a:schemeClr val="tx1"/>
                </a:solidFill>
                <a:effectLst/>
                <a:latin typeface="+mn-lt"/>
                <a:ea typeface="+mn-ea"/>
                <a:cs typeface="+mn-cs"/>
              </a:rPr>
              <a:t>Хяргас.Айраг нуур</a:t>
            </a:r>
            <a:r>
              <a:rPr lang="ru-RU" sz="1200" kern="1200" smtClean="0">
                <a:solidFill>
                  <a:schemeClr val="tx1"/>
                </a:solidFill>
                <a:effectLst/>
                <a:latin typeface="+mn-lt"/>
                <a:ea typeface="+mn-ea"/>
                <a:cs typeface="+mn-cs"/>
              </a:rPr>
              <a:t> (2000)</a:t>
            </a:r>
            <a:r>
              <a:rPr lang="mn-MN" sz="1200" kern="1200" smtClean="0">
                <a:solidFill>
                  <a:schemeClr val="tx1"/>
                </a:solidFill>
                <a:effectLst/>
                <a:latin typeface="+mn-lt"/>
                <a:ea typeface="+mn-ea"/>
                <a:cs typeface="+mn-cs"/>
              </a:rPr>
              <a:t>, </a:t>
            </a:r>
            <a:r>
              <a:rPr lang="ru-RU" sz="1200" b="1" kern="1200" smtClean="0">
                <a:solidFill>
                  <a:schemeClr val="tx1"/>
                </a:solidFill>
                <a:effectLst/>
                <a:latin typeface="+mn-lt"/>
                <a:ea typeface="+mn-ea"/>
                <a:cs typeface="+mn-cs"/>
              </a:rPr>
              <a:t>Онон.Балжийн гол</a:t>
            </a:r>
            <a:r>
              <a:rPr lang="ru-RU" sz="1200" kern="1200" smtClean="0">
                <a:solidFill>
                  <a:schemeClr val="tx1"/>
                </a:solidFill>
                <a:effectLst/>
                <a:latin typeface="+mn-lt"/>
                <a:ea typeface="+mn-ea"/>
                <a:cs typeface="+mn-cs"/>
              </a:rPr>
              <a:t> (2000)</a:t>
            </a:r>
            <a:r>
              <a:rPr lang="mn-MN" sz="1200" kern="1200" smtClean="0">
                <a:solidFill>
                  <a:schemeClr val="tx1"/>
                </a:solidFill>
                <a:effectLst/>
                <a:latin typeface="+mn-lt"/>
                <a:ea typeface="+mn-ea"/>
                <a:cs typeface="+mn-cs"/>
              </a:rPr>
              <a:t>, </a:t>
            </a:r>
            <a:r>
              <a:rPr lang="ru-RU" sz="1200" b="1" kern="1200" smtClean="0">
                <a:solidFill>
                  <a:schemeClr val="tx1"/>
                </a:solidFill>
                <a:effectLst/>
                <a:latin typeface="+mn-lt"/>
                <a:ea typeface="+mn-ea"/>
                <a:cs typeface="+mn-cs"/>
              </a:rPr>
              <a:t>Булган гол</a:t>
            </a:r>
            <a:r>
              <a:rPr lang="ru-RU" sz="1200" kern="1200" smtClean="0">
                <a:solidFill>
                  <a:schemeClr val="tx1"/>
                </a:solidFill>
                <a:effectLst/>
                <a:latin typeface="+mn-lt"/>
                <a:ea typeface="+mn-ea"/>
                <a:cs typeface="+mn-cs"/>
              </a:rPr>
              <a:t> (1995)</a:t>
            </a:r>
            <a:r>
              <a:rPr lang="mn-MN" sz="1200" kern="1200" smtClean="0">
                <a:solidFill>
                  <a:schemeClr val="tx1"/>
                </a:solidFill>
                <a:effectLst/>
                <a:latin typeface="+mn-lt"/>
                <a:ea typeface="+mn-ea"/>
                <a:cs typeface="+mn-cs"/>
              </a:rPr>
              <a:t>, </a:t>
            </a:r>
            <a:r>
              <a:rPr lang="ru-RU" sz="1200" b="1" kern="1200" smtClean="0">
                <a:solidFill>
                  <a:schemeClr val="tx1"/>
                </a:solidFill>
                <a:effectLst/>
                <a:latin typeface="+mn-lt"/>
                <a:ea typeface="+mn-ea"/>
                <a:cs typeface="+mn-cs"/>
              </a:rPr>
              <a:t>Яхь нуур</a:t>
            </a:r>
            <a:r>
              <a:rPr lang="ru-RU" sz="1200" kern="1200" smtClean="0">
                <a:solidFill>
                  <a:schemeClr val="tx1"/>
                </a:solidFill>
                <a:effectLst/>
                <a:latin typeface="+mn-lt"/>
                <a:ea typeface="+mn-ea"/>
                <a:cs typeface="+mn-cs"/>
              </a:rPr>
              <a:t> (1998)</a:t>
            </a:r>
            <a:r>
              <a:rPr lang="mn-MN" sz="1200" kern="1200" smtClean="0">
                <a:solidFill>
                  <a:schemeClr val="tx1"/>
                </a:solidFill>
                <a:effectLst/>
                <a:latin typeface="+mn-lt"/>
                <a:ea typeface="+mn-ea"/>
                <a:cs typeface="+mn-cs"/>
              </a:rPr>
              <a:t>, </a:t>
            </a:r>
            <a:r>
              <a:rPr lang="ru-RU" sz="1200" b="1" kern="1200" smtClean="0">
                <a:solidFill>
                  <a:schemeClr val="tx1"/>
                </a:solidFill>
                <a:effectLst/>
                <a:latin typeface="+mn-lt"/>
                <a:ea typeface="+mn-ea"/>
                <a:cs typeface="+mn-cs"/>
              </a:rPr>
              <a:t>Х</a:t>
            </a:r>
            <a:r>
              <a:rPr lang="mn-MN" sz="1200" b="1" kern="1200" smtClean="0">
                <a:solidFill>
                  <a:schemeClr val="tx1"/>
                </a:solidFill>
                <a:effectLst/>
                <a:latin typeface="+mn-lt"/>
                <a:ea typeface="+mn-ea"/>
                <a:cs typeface="+mn-cs"/>
              </a:rPr>
              <a:t>үй</a:t>
            </a:r>
            <a:r>
              <a:rPr lang="ru-RU" sz="1200" b="1" kern="1200" smtClean="0">
                <a:solidFill>
                  <a:schemeClr val="tx1"/>
                </a:solidFill>
                <a:effectLst/>
                <a:latin typeface="+mn-lt"/>
                <a:ea typeface="+mn-ea"/>
                <a:cs typeface="+mn-cs"/>
              </a:rPr>
              <a:t>сийн найман нуур</a:t>
            </a:r>
            <a:r>
              <a:rPr lang="ru-RU" sz="1200" kern="1200" smtClean="0">
                <a:solidFill>
                  <a:schemeClr val="tx1"/>
                </a:solidFill>
                <a:effectLst/>
                <a:latin typeface="+mn-lt"/>
                <a:ea typeface="+mn-ea"/>
                <a:cs typeface="+mn-cs"/>
              </a:rPr>
              <a:t> (1992)</a:t>
            </a:r>
            <a:r>
              <a:rPr lang="mn-MN" sz="1200" kern="1200" smtClean="0">
                <a:solidFill>
                  <a:schemeClr val="tx1"/>
                </a:solidFill>
                <a:effectLst/>
                <a:latin typeface="+mn-lt"/>
                <a:ea typeface="+mn-ea"/>
                <a:cs typeface="+mn-cs"/>
              </a:rPr>
              <a:t>, </a:t>
            </a:r>
            <a:r>
              <a:rPr lang="ru-RU" sz="1200" b="1" kern="1200" smtClean="0">
                <a:solidFill>
                  <a:schemeClr val="tx1"/>
                </a:solidFill>
                <a:effectLst/>
                <a:latin typeface="+mn-lt"/>
                <a:ea typeface="+mn-ea"/>
                <a:cs typeface="+mn-cs"/>
              </a:rPr>
              <a:t>Ганга нуур</a:t>
            </a:r>
            <a:r>
              <a:rPr lang="ru-RU" sz="1200" kern="1200" smtClean="0">
                <a:solidFill>
                  <a:schemeClr val="tx1"/>
                </a:solidFill>
                <a:effectLst/>
                <a:latin typeface="+mn-lt"/>
                <a:ea typeface="+mn-ea"/>
                <a:cs typeface="+mn-cs"/>
              </a:rPr>
              <a:t> (1993)</a:t>
            </a:r>
            <a:r>
              <a:rPr lang="mn-MN" sz="1200" kern="1200" smtClean="0">
                <a:solidFill>
                  <a:schemeClr val="tx1"/>
                </a:solidFill>
                <a:effectLst/>
                <a:latin typeface="+mn-lt"/>
                <a:ea typeface="+mn-ea"/>
                <a:cs typeface="+mn-cs"/>
              </a:rPr>
              <a:t> хавсралтад бүртгэгдээд байна.</a:t>
            </a:r>
            <a:endParaRPr lang="en-US" sz="120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mn-MN" sz="1200" kern="1200" smtClean="0">
                <a:solidFill>
                  <a:schemeClr val="tx1"/>
                </a:solidFill>
                <a:effectLst/>
                <a:latin typeface="+mn-lt"/>
                <a:ea typeface="+mn-ea"/>
                <a:cs typeface="+mn-cs"/>
              </a:rPr>
              <a:t>“Зарим газар нутгийг улсын тусгай хамгаалалтад авах тухай” УИХ-ын тогтоолын төсөлд Говийн их дархан цаазат газар “Б” хэсгийн өргөтгөл 908613.12 га, Отгонтэнгэрийн ДЦГ-ын өргөтгөл 102 267,78 га, Булган гол-Их Онгогийн БЦГ-ын өргөтгөл 152 789,18 га, Дарьгангын БЦГ-ын өргөтгөл 302 400,72 га, Дулаан хайрхан уул 39 034,70 га, Дэлгэрхаан уул </a:t>
            </a:r>
            <a:r>
              <a:rPr lang="en-US" sz="1200" kern="1200" smtClean="0">
                <a:solidFill>
                  <a:schemeClr val="tx1"/>
                </a:solidFill>
                <a:effectLst/>
                <a:latin typeface="+mn-lt"/>
                <a:ea typeface="+mn-ea"/>
                <a:cs typeface="+mn-cs"/>
              </a:rPr>
              <a:t>48 447,15</a:t>
            </a:r>
            <a:r>
              <a:rPr lang="mn-MN" sz="1200" kern="1200" smtClean="0">
                <a:solidFill>
                  <a:schemeClr val="tx1"/>
                </a:solidFill>
                <a:effectLst/>
                <a:latin typeface="+mn-lt"/>
                <a:ea typeface="+mn-ea"/>
                <a:cs typeface="+mn-cs"/>
              </a:rPr>
              <a:t> га, Цагаан дэлийн агуй 116,01 га, Хөх нуур </a:t>
            </a:r>
            <a:r>
              <a:rPr lang="en-US" sz="1200" kern="1200" smtClean="0">
                <a:solidFill>
                  <a:schemeClr val="tx1"/>
                </a:solidFill>
                <a:effectLst/>
                <a:latin typeface="+mn-lt"/>
                <a:ea typeface="+mn-ea"/>
                <a:cs typeface="+mn-cs"/>
              </a:rPr>
              <a:t>94779.2</a:t>
            </a:r>
            <a:r>
              <a:rPr lang="mn-MN" sz="1200" kern="1200" smtClean="0">
                <a:solidFill>
                  <a:schemeClr val="tx1"/>
                </a:solidFill>
                <a:effectLst/>
                <a:latin typeface="+mn-lt"/>
                <a:ea typeface="+mn-ea"/>
                <a:cs typeface="+mn-cs"/>
              </a:rPr>
              <a:t> га, Улз голын эх </a:t>
            </a:r>
            <a:r>
              <a:rPr lang="en-US" sz="1200" kern="1200" smtClean="0">
                <a:solidFill>
                  <a:schemeClr val="tx1"/>
                </a:solidFill>
                <a:effectLst/>
                <a:latin typeface="+mn-lt"/>
                <a:ea typeface="+mn-ea"/>
                <a:cs typeface="+mn-cs"/>
              </a:rPr>
              <a:t>102526.98</a:t>
            </a:r>
            <a:r>
              <a:rPr lang="mn-MN" sz="1200" kern="1200" smtClean="0">
                <a:solidFill>
                  <a:schemeClr val="tx1"/>
                </a:solidFill>
                <a:effectLst/>
                <a:latin typeface="+mn-lt"/>
                <a:ea typeface="+mn-ea"/>
                <a:cs typeface="+mn-cs"/>
              </a:rPr>
              <a:t> га, Тэсийн гол </a:t>
            </a:r>
            <a:r>
              <a:rPr lang="en-US" sz="1200" kern="1200" smtClean="0">
                <a:solidFill>
                  <a:schemeClr val="tx1"/>
                </a:solidFill>
                <a:effectLst/>
                <a:latin typeface="+mn-lt"/>
                <a:ea typeface="+mn-ea"/>
                <a:cs typeface="+mn-cs"/>
              </a:rPr>
              <a:t>369630,89</a:t>
            </a:r>
            <a:r>
              <a:rPr lang="mn-MN" sz="1200" kern="1200" smtClean="0">
                <a:solidFill>
                  <a:schemeClr val="tx1"/>
                </a:solidFill>
                <a:effectLst/>
                <a:latin typeface="+mn-lt"/>
                <a:ea typeface="+mn-ea"/>
                <a:cs typeface="+mn-cs"/>
              </a:rPr>
              <a:t> га, Булнайн нуруу, Нөмрөгийн дархан цаазат газрын өргөтгөл </a:t>
            </a:r>
            <a:r>
              <a:rPr lang="en-US" sz="1200" kern="1200" smtClean="0">
                <a:solidFill>
                  <a:schemeClr val="tx1"/>
                </a:solidFill>
                <a:effectLst/>
                <a:latin typeface="+mn-lt"/>
                <a:ea typeface="+mn-ea"/>
                <a:cs typeface="+mn-cs"/>
              </a:rPr>
              <a:t>266762.28</a:t>
            </a:r>
            <a:r>
              <a:rPr lang="mn-MN" sz="1200" kern="1200" smtClean="0">
                <a:solidFill>
                  <a:schemeClr val="tx1"/>
                </a:solidFill>
                <a:effectLst/>
                <a:latin typeface="+mn-lt"/>
                <a:ea typeface="+mn-ea"/>
                <a:cs typeface="+mn-cs"/>
              </a:rPr>
              <a:t> га, </a:t>
            </a:r>
            <a:r>
              <a:rPr lang="en-US" sz="1200" kern="1200" smtClean="0">
                <a:solidFill>
                  <a:schemeClr val="tx1"/>
                </a:solidFill>
                <a:effectLst/>
                <a:latin typeface="+mn-lt"/>
                <a:ea typeface="+mn-ea"/>
                <a:cs typeface="+mn-cs"/>
              </a:rPr>
              <a:t>Монгол дагуурын “Б” </a:t>
            </a:r>
            <a:r>
              <a:rPr lang="mn-MN" sz="1200" kern="1200" smtClean="0">
                <a:solidFill>
                  <a:schemeClr val="tx1"/>
                </a:solidFill>
                <a:effectLst/>
                <a:latin typeface="+mn-lt"/>
                <a:ea typeface="+mn-ea"/>
                <a:cs typeface="+mn-cs"/>
              </a:rPr>
              <a:t>дархан цаазат газрын </a:t>
            </a:r>
            <a:r>
              <a:rPr lang="en-US" sz="1200" kern="1200" smtClean="0">
                <a:solidFill>
                  <a:schemeClr val="tx1"/>
                </a:solidFill>
                <a:effectLst/>
                <a:latin typeface="+mn-lt"/>
                <a:ea typeface="+mn-ea"/>
                <a:cs typeface="+mn-cs"/>
              </a:rPr>
              <a:t>өргөтгөл 87653.33 га</a:t>
            </a:r>
            <a:r>
              <a:rPr lang="mn-MN" sz="1200"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Ташгайн таван нуур 155177.67</a:t>
            </a:r>
            <a:r>
              <a:rPr lang="mn-MN" sz="1200" kern="1200" smtClean="0">
                <a:solidFill>
                  <a:schemeClr val="tx1"/>
                </a:solidFill>
                <a:effectLst/>
                <a:latin typeface="+mn-lt"/>
                <a:ea typeface="+mn-ea"/>
                <a:cs typeface="+mn-cs"/>
              </a:rPr>
              <a:t> га, Жаран тогоон тал- А, Б хэсэг </a:t>
            </a:r>
            <a:r>
              <a:rPr lang="en-US" sz="1200" kern="1200" smtClean="0">
                <a:solidFill>
                  <a:schemeClr val="tx1"/>
                </a:solidFill>
                <a:effectLst/>
                <a:latin typeface="+mn-lt"/>
                <a:ea typeface="+mn-ea"/>
                <a:cs typeface="+mn-cs"/>
              </a:rPr>
              <a:t>97514.16</a:t>
            </a:r>
            <a:r>
              <a:rPr lang="mn-MN" sz="1200" kern="1200" smtClean="0">
                <a:solidFill>
                  <a:schemeClr val="tx1"/>
                </a:solidFill>
                <a:effectLst/>
                <a:latin typeface="+mn-lt"/>
                <a:ea typeface="+mn-ea"/>
                <a:cs typeface="+mn-cs"/>
              </a:rPr>
              <a:t> га /А/ </a:t>
            </a:r>
            <a:r>
              <a:rPr lang="en-US" sz="1200" kern="1200" smtClean="0">
                <a:solidFill>
                  <a:schemeClr val="tx1"/>
                </a:solidFill>
                <a:effectLst/>
                <a:latin typeface="+mn-lt"/>
                <a:ea typeface="+mn-ea"/>
                <a:cs typeface="+mn-cs"/>
              </a:rPr>
              <a:t>91095.29</a:t>
            </a:r>
            <a:r>
              <a:rPr lang="mn-MN" sz="1200" kern="1200" smtClean="0">
                <a:solidFill>
                  <a:schemeClr val="tx1"/>
                </a:solidFill>
                <a:effectLst/>
                <a:latin typeface="+mn-lt"/>
                <a:ea typeface="+mn-ea"/>
                <a:cs typeface="+mn-cs"/>
              </a:rPr>
              <a:t> га /Б/, Мэнэнгийн цагаан хоолой </a:t>
            </a:r>
            <a:r>
              <a:rPr lang="en-US" sz="1200" kern="1200" smtClean="0">
                <a:solidFill>
                  <a:schemeClr val="tx1"/>
                </a:solidFill>
                <a:effectLst/>
                <a:latin typeface="+mn-lt"/>
                <a:ea typeface="+mn-ea"/>
                <a:cs typeface="+mn-cs"/>
              </a:rPr>
              <a:t>45748.46</a:t>
            </a:r>
            <a:r>
              <a:rPr lang="mn-MN" sz="1200" kern="1200" smtClean="0">
                <a:solidFill>
                  <a:schemeClr val="tx1"/>
                </a:solidFill>
                <a:effectLst/>
                <a:latin typeface="+mn-lt"/>
                <a:ea typeface="+mn-ea"/>
                <a:cs typeface="+mn-cs"/>
              </a:rPr>
              <a:t> га, Халхын таван уул </a:t>
            </a:r>
            <a:r>
              <a:rPr lang="en-US" sz="1200" kern="1200" smtClean="0">
                <a:solidFill>
                  <a:schemeClr val="tx1"/>
                </a:solidFill>
                <a:effectLst/>
                <a:latin typeface="+mn-lt"/>
                <a:ea typeface="+mn-ea"/>
                <a:cs typeface="+mn-cs"/>
              </a:rPr>
              <a:t>99464.02</a:t>
            </a:r>
            <a:r>
              <a:rPr lang="mn-MN" sz="1200" kern="1200" smtClean="0">
                <a:solidFill>
                  <a:schemeClr val="tx1"/>
                </a:solidFill>
                <a:effectLst/>
                <a:latin typeface="+mn-lt"/>
                <a:ea typeface="+mn-ea"/>
                <a:cs typeface="+mn-cs"/>
              </a:rPr>
              <a:t> га, Баяндун уул </a:t>
            </a:r>
            <a:r>
              <a:rPr lang="en-US" sz="1200" kern="1200" smtClean="0">
                <a:solidFill>
                  <a:schemeClr val="tx1"/>
                </a:solidFill>
                <a:effectLst/>
                <a:latin typeface="+mn-lt"/>
                <a:ea typeface="+mn-ea"/>
                <a:cs typeface="+mn-cs"/>
              </a:rPr>
              <a:t>53020.78</a:t>
            </a:r>
            <a:r>
              <a:rPr lang="mn-MN" sz="1200" kern="1200" smtClean="0">
                <a:solidFill>
                  <a:schemeClr val="tx1"/>
                </a:solidFill>
                <a:effectLst/>
                <a:latin typeface="+mn-lt"/>
                <a:ea typeface="+mn-ea"/>
                <a:cs typeface="+mn-cs"/>
              </a:rPr>
              <a:t> га, Баяндун уулын өргөтгөл </a:t>
            </a:r>
            <a:r>
              <a:rPr lang="en-US" sz="1200" kern="1200" smtClean="0">
                <a:solidFill>
                  <a:schemeClr val="tx1"/>
                </a:solidFill>
                <a:effectLst/>
                <a:latin typeface="+mn-lt"/>
                <a:ea typeface="+mn-ea"/>
                <a:cs typeface="+mn-cs"/>
              </a:rPr>
              <a:t>53020.78</a:t>
            </a:r>
            <a:r>
              <a:rPr lang="mn-MN" sz="1200" kern="1200" smtClean="0">
                <a:solidFill>
                  <a:schemeClr val="tx1"/>
                </a:solidFill>
                <a:effectLst/>
                <a:latin typeface="+mn-lt"/>
                <a:ea typeface="+mn-ea"/>
                <a:cs typeface="+mn-cs"/>
              </a:rPr>
              <a:t> га, Зотол хаан уулын өргөтгөл </a:t>
            </a:r>
            <a:r>
              <a:rPr lang="en-US" sz="1200" kern="1200" smtClean="0">
                <a:solidFill>
                  <a:schemeClr val="tx1"/>
                </a:solidFill>
                <a:effectLst/>
                <a:latin typeface="+mn-lt"/>
                <a:ea typeface="+mn-ea"/>
                <a:cs typeface="+mn-cs"/>
              </a:rPr>
              <a:t>42628.5</a:t>
            </a:r>
            <a:r>
              <a:rPr lang="mn-MN" sz="1200" kern="1200" smtClean="0">
                <a:solidFill>
                  <a:schemeClr val="tx1"/>
                </a:solidFill>
                <a:effectLst/>
                <a:latin typeface="+mn-lt"/>
                <a:ea typeface="+mn-ea"/>
                <a:cs typeface="+mn-cs"/>
              </a:rPr>
              <a:t> га, Онгон таван булгийн байгалийн нөөц газрын өргөтгөл 155911.60 га, Гүн гашууны хоолой 141318.71 га талбайгаар тусгаж ЗГ-ын гишүүдээс санал авч 2018 оны 09 дүгээр сарын 05-ны өдрийн хуралдаанаар хэлэлцүүлэн 37 дугаар тэмдэглэлээр дэмжиж, УИХ-аар хэлэлцүүлэх бэлтгэл ажлыг хангаад байна. Энэхүү газруудыг улсын тусгай хамгаалалттай газрын сүлжээнд хамруулснаар байгалийн өвөрмөц тогтоц, унаган төрх, түүх, соёлын дурсгалууд болон </a:t>
            </a:r>
            <a:r>
              <a:rPr lang="mn-MN" sz="1200" b="1" kern="1200" smtClean="0">
                <a:solidFill>
                  <a:schemeClr val="tx1"/>
                </a:solidFill>
                <a:effectLst/>
                <a:latin typeface="+mn-lt"/>
                <a:ea typeface="+mn-ea"/>
                <a:cs typeface="+mn-cs"/>
              </a:rPr>
              <a:t>350</a:t>
            </a:r>
            <a:r>
              <a:rPr lang="mn-MN" sz="1200" kern="1200" smtClean="0">
                <a:solidFill>
                  <a:schemeClr val="tx1"/>
                </a:solidFill>
                <a:effectLst/>
                <a:latin typeface="+mn-lt"/>
                <a:ea typeface="+mn-ea"/>
                <a:cs typeface="+mn-cs"/>
              </a:rPr>
              <a:t> орчим зүйлийн ховор амьтан, ургамал, </a:t>
            </a:r>
            <a:r>
              <a:rPr lang="mn-MN" sz="1200" b="1" kern="1200" smtClean="0">
                <a:solidFill>
                  <a:schemeClr val="tx1"/>
                </a:solidFill>
                <a:effectLst/>
                <a:latin typeface="+mn-lt"/>
                <a:ea typeface="+mn-ea"/>
                <a:cs typeface="+mn-cs"/>
              </a:rPr>
              <a:t>Гол мөрний урсац бүрэлдэх эхийн</a:t>
            </a:r>
            <a:r>
              <a:rPr lang="mn-MN" sz="1200" kern="1200" smtClean="0">
                <a:solidFill>
                  <a:schemeClr val="tx1"/>
                </a:solidFill>
                <a:effectLst/>
                <a:latin typeface="+mn-lt"/>
                <a:ea typeface="+mn-ea"/>
                <a:cs typeface="+mn-cs"/>
              </a:rPr>
              <a:t> </a:t>
            </a:r>
            <a:r>
              <a:rPr lang="mn-MN" sz="1200" b="1" kern="1200" smtClean="0">
                <a:solidFill>
                  <a:schemeClr val="tx1"/>
                </a:solidFill>
                <a:effectLst/>
                <a:latin typeface="+mn-lt"/>
                <a:ea typeface="+mn-ea"/>
                <a:cs typeface="+mn-cs"/>
              </a:rPr>
              <a:t>3.7</a:t>
            </a:r>
            <a:r>
              <a:rPr lang="mn-MN" sz="1200" kern="1200" smtClean="0">
                <a:solidFill>
                  <a:schemeClr val="tx1"/>
                </a:solidFill>
                <a:effectLst/>
                <a:latin typeface="+mn-lt"/>
                <a:ea typeface="+mn-ea"/>
                <a:cs typeface="+mn-cs"/>
              </a:rPr>
              <a:t> хувь, </a:t>
            </a:r>
            <a:r>
              <a:rPr lang="mn-MN" sz="1200" b="1" kern="1200" smtClean="0">
                <a:solidFill>
                  <a:schemeClr val="tx1"/>
                </a:solidFill>
                <a:effectLst/>
                <a:latin typeface="+mn-lt"/>
                <a:ea typeface="+mn-ea"/>
                <a:cs typeface="+mn-cs"/>
              </a:rPr>
              <a:t>Ойн сан</a:t>
            </a:r>
            <a:r>
              <a:rPr lang="mn-MN" sz="1200" kern="1200" smtClean="0">
                <a:solidFill>
                  <a:schemeClr val="tx1"/>
                </a:solidFill>
                <a:effectLst/>
                <a:latin typeface="+mn-lt"/>
                <a:ea typeface="+mn-ea"/>
                <a:cs typeface="+mn-cs"/>
              </a:rPr>
              <a:t> бүхий газрын </a:t>
            </a:r>
            <a:r>
              <a:rPr lang="mn-MN" sz="1200" b="1" kern="1200" smtClean="0">
                <a:solidFill>
                  <a:schemeClr val="tx1"/>
                </a:solidFill>
                <a:effectLst/>
                <a:latin typeface="+mn-lt"/>
                <a:ea typeface="+mn-ea"/>
                <a:cs typeface="+mn-cs"/>
              </a:rPr>
              <a:t>3.2</a:t>
            </a:r>
            <a:r>
              <a:rPr lang="mn-MN" sz="1200" kern="1200" smtClean="0">
                <a:solidFill>
                  <a:schemeClr val="tx1"/>
                </a:solidFill>
                <a:effectLst/>
                <a:latin typeface="+mn-lt"/>
                <a:ea typeface="+mn-ea"/>
                <a:cs typeface="+mn-cs"/>
              </a:rPr>
              <a:t> хувь хамгаалагдах бөгөөд улсын тусгай хамгаалалттай газар нутгийн талбайн хэмжээ </a:t>
            </a:r>
            <a:r>
              <a:rPr lang="mn-MN" sz="1200" b="1" kern="1200" smtClean="0">
                <a:solidFill>
                  <a:schemeClr val="tx1"/>
                </a:solidFill>
                <a:effectLst/>
                <a:latin typeface="+mn-lt"/>
                <a:ea typeface="+mn-ea"/>
                <a:cs typeface="+mn-cs"/>
              </a:rPr>
              <a:t>3.4 </a:t>
            </a:r>
            <a:r>
              <a:rPr lang="mn-MN" sz="1200" kern="1200" smtClean="0">
                <a:solidFill>
                  <a:schemeClr val="tx1"/>
                </a:solidFill>
                <a:effectLst/>
                <a:latin typeface="+mn-lt"/>
                <a:ea typeface="+mn-ea"/>
                <a:cs typeface="+mn-cs"/>
              </a:rPr>
              <a:t>сая га буюу </a:t>
            </a:r>
            <a:r>
              <a:rPr lang="mn-MN" sz="1200" b="1" kern="1200" smtClean="0">
                <a:solidFill>
                  <a:schemeClr val="tx1"/>
                </a:solidFill>
                <a:effectLst/>
                <a:latin typeface="+mn-lt"/>
                <a:ea typeface="+mn-ea"/>
                <a:cs typeface="+mn-cs"/>
              </a:rPr>
              <a:t>2.1</a:t>
            </a:r>
            <a:r>
              <a:rPr lang="mn-MN" sz="1200" kern="1200" smtClean="0">
                <a:solidFill>
                  <a:schemeClr val="tx1"/>
                </a:solidFill>
                <a:effectLst/>
                <a:latin typeface="+mn-lt"/>
                <a:ea typeface="+mn-ea"/>
                <a:cs typeface="+mn-cs"/>
              </a:rPr>
              <a:t> хувиар нэмэгдэж нийт нутаг дэвсгэрийн </a:t>
            </a:r>
            <a:r>
              <a:rPr lang="mn-MN" sz="1200" b="1" kern="1200" smtClean="0">
                <a:solidFill>
                  <a:schemeClr val="tx1"/>
                </a:solidFill>
                <a:effectLst/>
                <a:latin typeface="+mn-lt"/>
                <a:ea typeface="+mn-ea"/>
                <a:cs typeface="+mn-cs"/>
              </a:rPr>
              <a:t>19.8</a:t>
            </a:r>
            <a:r>
              <a:rPr lang="mn-MN" sz="1200" kern="1200" smtClean="0">
                <a:solidFill>
                  <a:schemeClr val="tx1"/>
                </a:solidFill>
                <a:effectLst/>
                <a:latin typeface="+mn-lt"/>
                <a:ea typeface="+mn-ea"/>
                <a:cs typeface="+mn-cs"/>
              </a:rPr>
              <a:t> хувийг улсын тусгай хамгаалалттай газар нутаг эзлэх юм. Эдгээр газрыг Улсын тусгай хамгаалалтад авснаар </a:t>
            </a:r>
            <a:r>
              <a:rPr lang="en-US" sz="1200" b="1" kern="1200" smtClean="0">
                <a:solidFill>
                  <a:schemeClr val="tx1"/>
                </a:solidFill>
                <a:effectLst/>
                <a:latin typeface="+mn-lt"/>
                <a:ea typeface="+mn-ea"/>
                <a:cs typeface="+mn-cs"/>
              </a:rPr>
              <a:t>Цэнгэг усны нөөц, томоохон гол мөрний урсац бүрэлдэх эхийн 4</a:t>
            </a:r>
            <a:r>
              <a:rPr lang="mn-MN" sz="1200" b="1" kern="1200" smtClean="0">
                <a:solidFill>
                  <a:schemeClr val="tx1"/>
                </a:solidFill>
                <a:effectLst/>
                <a:latin typeface="+mn-lt"/>
                <a:ea typeface="+mn-ea"/>
                <a:cs typeface="+mn-cs"/>
              </a:rPr>
              <a:t>8.4</a:t>
            </a:r>
            <a:r>
              <a:rPr lang="mn-MN" sz="1200" kern="1200" smtClean="0">
                <a:solidFill>
                  <a:schemeClr val="tx1"/>
                </a:solidFill>
                <a:effectLst/>
                <a:latin typeface="+mn-lt"/>
                <a:ea typeface="+mn-ea"/>
                <a:cs typeface="+mn-cs"/>
              </a:rPr>
              <a:t> хувь, ойн сан бүхий газрын </a:t>
            </a:r>
            <a:r>
              <a:rPr lang="mn-MN" sz="1200" b="1" kern="1200" smtClean="0">
                <a:solidFill>
                  <a:schemeClr val="tx1"/>
                </a:solidFill>
                <a:effectLst/>
                <a:latin typeface="+mn-lt"/>
                <a:ea typeface="+mn-ea"/>
                <a:cs typeface="+mn-cs"/>
              </a:rPr>
              <a:t>39.3</a:t>
            </a:r>
            <a:r>
              <a:rPr lang="mn-MN" sz="1200" kern="1200" smtClean="0">
                <a:solidFill>
                  <a:schemeClr val="tx1"/>
                </a:solidFill>
                <a:effectLst/>
                <a:latin typeface="+mn-lt"/>
                <a:ea typeface="+mn-ea"/>
                <a:cs typeface="+mn-cs"/>
              </a:rPr>
              <a:t> хувь нь хамгаалагдах юм.</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79039CEC-1C04-41A6-868D-27429EECB3EA}" type="slidenum">
              <a:rPr lang="en-US" smtClean="0"/>
              <a:t>5</a:t>
            </a:fld>
            <a:endParaRPr lang="en-US"/>
          </a:p>
        </p:txBody>
      </p:sp>
    </p:spTree>
    <p:extLst>
      <p:ext uri="{BB962C8B-B14F-4D97-AF65-F5344CB8AC3E}">
        <p14:creationId xmlns:p14="http://schemas.microsoft.com/office/powerpoint/2010/main" val="207641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85B68-EC90-4733-BCEF-583B2E20EE6A}" type="slidenum">
              <a:rPr lang="mn-MN" smtClean="0"/>
              <a:t>17</a:t>
            </a:fld>
            <a:endParaRPr lang="mn-MN"/>
          </a:p>
        </p:txBody>
      </p:sp>
    </p:spTree>
    <p:extLst>
      <p:ext uri="{BB962C8B-B14F-4D97-AF65-F5344CB8AC3E}">
        <p14:creationId xmlns:p14="http://schemas.microsoft.com/office/powerpoint/2010/main" val="10980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51660" y="3886200"/>
            <a:ext cx="86410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13" name="Text Placeholder 10"/>
          <p:cNvSpPr>
            <a:spLocks noGrp="1"/>
          </p:cNvSpPr>
          <p:nvPr>
            <p:ph type="body" sz="quarter" idx="14"/>
          </p:nvPr>
        </p:nvSpPr>
        <p:spPr>
          <a:xfrm>
            <a:off x="645855" y="625852"/>
            <a:ext cx="11041554" cy="304623"/>
          </a:xfrm>
        </p:spPr>
        <p:txBody>
          <a:bodyPr lIns="0" tIns="0" rIns="0" bIns="0">
            <a:normAutofit/>
          </a:bodyPr>
          <a:lstStyle>
            <a:lvl1pPr marL="0" indent="0" algn="l">
              <a:buNone/>
              <a:defRPr sz="2000" kern="0" spc="150">
                <a:solidFill>
                  <a:schemeClr val="tx2"/>
                </a:solidFill>
                <a:latin typeface="Roboto Medium" panose="02000000000000000000" pitchFamily="2" charset="0"/>
                <a:ea typeface="Roboto Medium" panose="02000000000000000000" pitchFamily="2" charset="0"/>
              </a:defRPr>
            </a:lvl1pPr>
          </a:lstStyle>
          <a:p>
            <a:pPr lvl="0"/>
            <a:endParaRPr lang="id-ID" dirty="0"/>
          </a:p>
        </p:txBody>
      </p:sp>
      <p:sp>
        <p:nvSpPr>
          <p:cNvPr id="10" name="Rounded Rectangle 9"/>
          <p:cNvSpPr/>
          <p:nvPr userDrawn="1"/>
        </p:nvSpPr>
        <p:spPr>
          <a:xfrm>
            <a:off x="11659528" y="6303058"/>
            <a:ext cx="347332" cy="298739"/>
          </a:xfrm>
          <a:prstGeom prst="roundRect">
            <a:avLst>
              <a:gd name="adj" fmla="val 50000"/>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bg1">
                  <a:lumMod val="50000"/>
                </a:schemeClr>
              </a:solidFill>
            </a:endParaRPr>
          </a:p>
        </p:txBody>
      </p:sp>
      <p:sp>
        <p:nvSpPr>
          <p:cNvPr id="15" name="Slide Number Placeholder 5"/>
          <p:cNvSpPr>
            <a:spLocks noGrp="1"/>
          </p:cNvSpPr>
          <p:nvPr>
            <p:ph type="sldNum" sz="quarter" idx="12"/>
          </p:nvPr>
        </p:nvSpPr>
        <p:spPr>
          <a:xfrm>
            <a:off x="11614961" y="6257743"/>
            <a:ext cx="436467" cy="389083"/>
          </a:xfrm>
        </p:spPr>
        <p:txBody>
          <a:bodyPr lIns="0" tIns="0" rIns="0" bIns="0"/>
          <a:lstStyle>
            <a:lvl1pPr algn="ctr">
              <a:defRPr sz="1000">
                <a:solidFill>
                  <a:schemeClr val="bg1">
                    <a:lumMod val="50000"/>
                  </a:schemeClr>
                </a:solidFill>
                <a:latin typeface="Roboto Light" panose="02000000000000000000" pitchFamily="2" charset="0"/>
                <a:ea typeface="Roboto Light" panose="02000000000000000000" pitchFamily="2" charset="0"/>
              </a:defRPr>
            </a:lvl1pPr>
          </a:lstStyle>
          <a:p>
            <a:fld id="{FCEE2C88-6C8F-484D-AF69-578F576B1F44}" type="slidenum">
              <a:rPr lang="en-US" smtClean="0"/>
              <a:pPr/>
              <a:t>‹#›</a:t>
            </a:fld>
            <a:endParaRPr lang="en-US" dirty="0"/>
          </a:p>
        </p:txBody>
      </p:sp>
      <p:sp>
        <p:nvSpPr>
          <p:cNvPr id="2" name="TextBox 1"/>
          <p:cNvSpPr txBox="1"/>
          <p:nvPr userDrawn="1"/>
        </p:nvSpPr>
        <p:spPr>
          <a:xfrm>
            <a:off x="283267" y="6329174"/>
            <a:ext cx="974947" cy="246221"/>
          </a:xfrm>
          <a:prstGeom prst="rect">
            <a:avLst/>
          </a:prstGeom>
          <a:noFill/>
        </p:spPr>
        <p:txBody>
          <a:bodyPr wrap="none" rtlCol="0">
            <a:spAutoFit/>
          </a:bodyPr>
          <a:lstStyle/>
          <a:p>
            <a:r>
              <a:rPr lang="en-US" sz="1000" dirty="0" err="1" smtClean="0">
                <a:solidFill>
                  <a:schemeClr val="bg1">
                    <a:lumMod val="50000"/>
                  </a:schemeClr>
                </a:solidFill>
                <a:latin typeface="Roboto Light" panose="02000000000000000000" pitchFamily="2" charset="0"/>
                <a:ea typeface="Roboto Light" panose="02000000000000000000" pitchFamily="2" charset="0"/>
              </a:rPr>
              <a:t>www.</a:t>
            </a:r>
            <a:r>
              <a:rPr lang="en-US" sz="1000" b="0" dirty="0" err="1" smtClean="0">
                <a:solidFill>
                  <a:schemeClr val="bg2">
                    <a:lumMod val="25000"/>
                  </a:schemeClr>
                </a:solidFill>
                <a:latin typeface="Roboto Black" panose="02000000000000000000" pitchFamily="2" charset="0"/>
                <a:ea typeface="Roboto Black" panose="02000000000000000000" pitchFamily="2" charset="0"/>
              </a:rPr>
              <a:t>slideproject</a:t>
            </a:r>
            <a:r>
              <a:rPr lang="en-US" sz="1000" dirty="0" err="1" smtClean="0">
                <a:solidFill>
                  <a:schemeClr val="bg1">
                    <a:lumMod val="50000"/>
                  </a:schemeClr>
                </a:solidFill>
                <a:latin typeface="Roboto Light" panose="02000000000000000000" pitchFamily="2" charset="0"/>
                <a:ea typeface="Roboto Light" panose="02000000000000000000" pitchFamily="2" charset="0"/>
              </a:rPr>
              <a:t>.com</a:t>
            </a:r>
            <a:endParaRPr lang="id-ID" sz="1000" dirty="0">
              <a:solidFill>
                <a:schemeClr val="bg1">
                  <a:lumMod val="50000"/>
                </a:schemeClr>
              </a:solidFill>
              <a:latin typeface="Roboto Light" panose="02000000000000000000" pitchFamily="2" charset="0"/>
              <a:ea typeface="Roboto Light" panose="02000000000000000000" pitchFamily="2" charset="0"/>
            </a:endParaRPr>
          </a:p>
        </p:txBody>
      </p:sp>
      <p:sp>
        <p:nvSpPr>
          <p:cNvPr id="14" name="Text Placeholder 10"/>
          <p:cNvSpPr>
            <a:spLocks noGrp="1"/>
          </p:cNvSpPr>
          <p:nvPr>
            <p:ph type="body" sz="quarter" idx="15"/>
          </p:nvPr>
        </p:nvSpPr>
        <p:spPr>
          <a:xfrm>
            <a:off x="658714" y="415428"/>
            <a:ext cx="11041554" cy="156073"/>
          </a:xfrm>
        </p:spPr>
        <p:txBody>
          <a:bodyPr lIns="0" tIns="0" rIns="0" bIns="0">
            <a:normAutofit/>
          </a:bodyPr>
          <a:lstStyle>
            <a:lvl1pPr marL="0" indent="0" algn="l">
              <a:buNone/>
              <a:defRPr sz="1000" kern="0" spc="200">
                <a:solidFill>
                  <a:schemeClr val="bg1">
                    <a:lumMod val="75000"/>
                  </a:schemeClr>
                </a:solidFill>
                <a:latin typeface="Roboto Light" panose="02000000000000000000" pitchFamily="2" charset="0"/>
                <a:ea typeface="Roboto Light" panose="02000000000000000000" pitchFamily="2" charset="0"/>
              </a:defRPr>
            </a:lvl1pPr>
          </a:lstStyle>
          <a:p>
            <a:pPr lvl="0"/>
            <a:endParaRPr lang="id-ID" dirty="0"/>
          </a:p>
        </p:txBody>
      </p:sp>
      <p:sp>
        <p:nvSpPr>
          <p:cNvPr id="11" name="Rectangle 10"/>
          <p:cNvSpPr/>
          <p:nvPr userDrawn="1"/>
        </p:nvSpPr>
        <p:spPr>
          <a:xfrm>
            <a:off x="658713" y="1016001"/>
            <a:ext cx="64775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sz="1351" dirty="0">
              <a:solidFill>
                <a:srgbClr val="118CE7"/>
              </a:solidFill>
            </a:endParaRPr>
          </a:p>
        </p:txBody>
      </p:sp>
    </p:spTree>
    <p:extLst>
      <p:ext uri="{BB962C8B-B14F-4D97-AF65-F5344CB8AC3E}">
        <p14:creationId xmlns:p14="http://schemas.microsoft.com/office/powerpoint/2010/main" val="127920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47" presetClass="entr" presetSubtype="0" fill="hold" nodeType="click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1"/>
            <a:ext cx="104927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75123" y="2906713"/>
            <a:ext cx="1049274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220" y="1600201"/>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75070" y="1600201"/>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7220" y="1535113"/>
            <a:ext cx="54542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0" y="273050"/>
            <a:ext cx="40612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826317" y="273051"/>
            <a:ext cx="6900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7220" y="1435101"/>
            <a:ext cx="406122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0"/>
            <a:ext cx="74066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419589" y="612775"/>
            <a:ext cx="74066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419589" y="5367338"/>
            <a:ext cx="74066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17220" y="1600201"/>
            <a:ext cx="1110996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7220" y="6356351"/>
            <a:ext cx="28803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5/10/2019</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3.xml"/><Relationship Id="rId7" Type="http://schemas.openxmlformats.org/officeDocument/2006/relationships/image" Target="../media/image3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uvsgul lake」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871" y="4165343"/>
            <a:ext cx="3558438" cy="23327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govi-altai.nature.gov.mn/upload/images/sub_found/b209950a255a4e8fd09ebb9be15e5d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313" y="4165343"/>
            <a:ext cx="3117203" cy="2256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time.mn:81/admin/upload/news/society/photo/2014/7/99bd148bee047a6c/72729408a481f9bcb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8609" y="4165343"/>
            <a:ext cx="3117207" cy="2256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www.zaluu.com/stat/file/p/l/164/1460429214570c619ec55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74" y="4165344"/>
            <a:ext cx="3581241" cy="22565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423" y="341234"/>
            <a:ext cx="3447614" cy="691403"/>
          </a:xfrm>
          <a:prstGeom prst="rect">
            <a:avLst/>
          </a:prstGeom>
        </p:spPr>
      </p:pic>
      <p:sp>
        <p:nvSpPr>
          <p:cNvPr id="3" name="Rectangle 2"/>
          <p:cNvSpPr/>
          <p:nvPr/>
        </p:nvSpPr>
        <p:spPr>
          <a:xfrm>
            <a:off x="2514600" y="1798785"/>
            <a:ext cx="7772400" cy="1077214"/>
          </a:xfrm>
          <a:prstGeom prst="rect">
            <a:avLst/>
          </a:prstGeom>
        </p:spPr>
        <p:txBody>
          <a:bodyPr wrap="square" lIns="91418" tIns="45718" rIns="91418" bIns="45718">
            <a:spAutoFit/>
          </a:bodyPr>
          <a:lstStyle/>
          <a:p>
            <a:pPr algn="ctr"/>
            <a:r>
              <a:rPr lang="mn-MN" sz="3200" b="1" dirty="0" smtClean="0">
                <a:solidFill>
                  <a:srgbClr val="002060"/>
                </a:solidFill>
                <a:latin typeface="Times New Roman" pitchFamily="18" charset="0"/>
                <a:cs typeface="Times New Roman" pitchFamily="18" charset="0"/>
              </a:rPr>
              <a:t>ТХГН байгаль, соёлын өвийг цугт нь хамгаалах чухал арга хэрэглүүр</a:t>
            </a:r>
            <a:endParaRPr lang="en-US" sz="3200" b="1" dirty="0">
              <a:solidFill>
                <a:srgbClr val="002060"/>
              </a:solidFill>
              <a:latin typeface="Times New Roman" pitchFamily="18" charset="0"/>
              <a:cs typeface="Times New Roman" pitchFamily="18" charset="0"/>
            </a:endParaRPr>
          </a:p>
        </p:txBody>
      </p:sp>
      <p:pic>
        <p:nvPicPr>
          <p:cNvPr id="1026" name="Picture 2" descr="「grass」の画像検索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3" y="5545786"/>
            <a:ext cx="12330362" cy="1312237"/>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
          <p:cNvSpPr txBox="1"/>
          <p:nvPr/>
        </p:nvSpPr>
        <p:spPr>
          <a:xfrm>
            <a:off x="4986907" y="3321402"/>
            <a:ext cx="7193170" cy="461661"/>
          </a:xfrm>
          <a:prstGeom prst="rect">
            <a:avLst/>
          </a:prstGeom>
          <a:noFill/>
        </p:spPr>
        <p:txBody>
          <a:bodyPr wrap="square" lIns="91418" tIns="45718" rIns="91418" bIns="45718" rtlCol="0">
            <a:spAutoFit/>
          </a:bodyPr>
          <a:lstStyle/>
          <a:p>
            <a:pPr algn="r"/>
            <a:r>
              <a:rPr lang="mn-MN" sz="2400" b="1" dirty="0" smtClean="0">
                <a:solidFill>
                  <a:srgbClr val="002060"/>
                </a:solidFill>
                <a:latin typeface="Times New Roman" pitchFamily="18" charset="0"/>
                <a:ea typeface="Roboto Condensed" panose="02000000000000000000" pitchFamily="2" charset="0"/>
                <a:cs typeface="Times New Roman" pitchFamily="18" charset="0"/>
              </a:rPr>
              <a:t>ТХНУГ-ын </a:t>
            </a:r>
            <a:r>
              <a:rPr lang="mn-MN" sz="2400" b="1" dirty="0" smtClean="0">
                <a:solidFill>
                  <a:srgbClr val="002060"/>
                </a:solidFill>
                <a:latin typeface="Times New Roman" pitchFamily="18" charset="0"/>
                <a:ea typeface="Roboto Condensed" panose="02000000000000000000" pitchFamily="2" charset="0"/>
                <a:cs typeface="Times New Roman" pitchFamily="18" charset="0"/>
              </a:rPr>
              <a:t>ахлах мэргэжилтэн Г</a:t>
            </a:r>
            <a:r>
              <a:rPr lang="mn-MN" sz="2400" b="1" dirty="0" smtClean="0">
                <a:solidFill>
                  <a:srgbClr val="002060"/>
                </a:solidFill>
                <a:latin typeface="Times New Roman" pitchFamily="18" charset="0"/>
                <a:ea typeface="Roboto Condensed" panose="02000000000000000000" pitchFamily="2" charset="0"/>
                <a:cs typeface="Times New Roman" pitchFamily="18" charset="0"/>
              </a:rPr>
              <a:t>.Энхмөнх </a:t>
            </a:r>
            <a:endParaRPr lang="es-ES" sz="2400" b="1" dirty="0">
              <a:solidFill>
                <a:srgbClr val="002060"/>
              </a:solidFill>
              <a:latin typeface="Times New Roman" pitchFamily="18" charset="0"/>
              <a:ea typeface="Roboto Condensed" panose="02000000000000000000" pitchFamily="2" charset="0"/>
              <a:cs typeface="Times New Roman" pitchFamily="18" charset="0"/>
            </a:endParaRPr>
          </a:p>
        </p:txBody>
      </p:sp>
      <p:pic>
        <p:nvPicPr>
          <p:cNvPr id="1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50834" y="103202"/>
            <a:ext cx="1001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o 15"/>
          <p:cNvGrpSpPr>
            <a:grpSpLocks/>
          </p:cNvGrpSpPr>
          <p:nvPr/>
        </p:nvGrpSpPr>
        <p:grpSpPr bwMode="auto">
          <a:xfrm>
            <a:off x="1281542" y="2963915"/>
            <a:ext cx="9796761" cy="406400"/>
            <a:chOff x="5008034" y="4182643"/>
            <a:chExt cx="2175932" cy="0"/>
          </a:xfrm>
        </p:grpSpPr>
        <p:cxnSp>
          <p:nvCxnSpPr>
            <p:cNvPr id="22" name="Conector recto 16"/>
            <p:cNvCxnSpPr/>
            <p:nvPr/>
          </p:nvCxnSpPr>
          <p:spPr>
            <a:xfrm>
              <a:off x="5008034" y="4182643"/>
              <a:ext cx="544072" cy="0"/>
            </a:xfrm>
            <a:prstGeom prst="line">
              <a:avLst/>
            </a:prstGeom>
            <a:ln w="25400">
              <a:solidFill>
                <a:srgbClr val="C1392B"/>
              </a:solidFill>
            </a:ln>
          </p:spPr>
          <p:style>
            <a:lnRef idx="1">
              <a:schemeClr val="accent1"/>
            </a:lnRef>
            <a:fillRef idx="0">
              <a:schemeClr val="accent1"/>
            </a:fillRef>
            <a:effectRef idx="0">
              <a:schemeClr val="accent1"/>
            </a:effectRef>
            <a:fontRef idx="minor">
              <a:schemeClr val="tx1"/>
            </a:fontRef>
          </p:style>
        </p:cxnSp>
        <p:cxnSp>
          <p:nvCxnSpPr>
            <p:cNvPr id="23" name="Conector recto 19"/>
            <p:cNvCxnSpPr/>
            <p:nvPr/>
          </p:nvCxnSpPr>
          <p:spPr>
            <a:xfrm>
              <a:off x="6639894" y="4182643"/>
              <a:ext cx="544072" cy="0"/>
            </a:xfrm>
            <a:prstGeom prst="line">
              <a:avLst/>
            </a:prstGeom>
            <a:ln w="25400">
              <a:solidFill>
                <a:srgbClr val="297FB8"/>
              </a:solidFill>
            </a:ln>
          </p:spPr>
          <p:style>
            <a:lnRef idx="1">
              <a:schemeClr val="accent1"/>
            </a:lnRef>
            <a:fillRef idx="0">
              <a:schemeClr val="accent1"/>
            </a:fillRef>
            <a:effectRef idx="0">
              <a:schemeClr val="accent1"/>
            </a:effectRef>
            <a:fontRef idx="minor">
              <a:schemeClr val="tx1"/>
            </a:fontRef>
          </p:style>
        </p:cxnSp>
        <p:cxnSp>
          <p:nvCxnSpPr>
            <p:cNvPr id="24" name="Conector recto 18"/>
            <p:cNvCxnSpPr/>
            <p:nvPr/>
          </p:nvCxnSpPr>
          <p:spPr>
            <a:xfrm>
              <a:off x="6096178" y="4182643"/>
              <a:ext cx="543715" cy="0"/>
            </a:xfrm>
            <a:prstGeom prst="line">
              <a:avLst/>
            </a:prstGeom>
            <a:ln w="25400">
              <a:solidFill>
                <a:srgbClr val="16A086"/>
              </a:solidFill>
            </a:ln>
          </p:spPr>
          <p:style>
            <a:lnRef idx="1">
              <a:schemeClr val="accent1"/>
            </a:lnRef>
            <a:fillRef idx="0">
              <a:schemeClr val="accent1"/>
            </a:fillRef>
            <a:effectRef idx="0">
              <a:schemeClr val="accent1"/>
            </a:effectRef>
            <a:fontRef idx="minor">
              <a:schemeClr val="tx1"/>
            </a:fontRef>
          </p:style>
        </p:cxnSp>
        <p:cxnSp>
          <p:nvCxnSpPr>
            <p:cNvPr id="25" name="Conector recto 17"/>
            <p:cNvCxnSpPr/>
            <p:nvPr/>
          </p:nvCxnSpPr>
          <p:spPr>
            <a:xfrm>
              <a:off x="5552106" y="4182643"/>
              <a:ext cx="544072" cy="0"/>
            </a:xfrm>
            <a:prstGeom prst="line">
              <a:avLst/>
            </a:prstGeom>
            <a:ln w="25400">
              <a:solidFill>
                <a:srgbClr val="F39C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3417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96453"/>
            <a:ext cx="9144000" cy="6465094"/>
          </a:xfrm>
          <a:prstGeom prst="rect">
            <a:avLst/>
          </a:prstGeom>
        </p:spPr>
      </p:pic>
    </p:spTree>
    <p:extLst>
      <p:ext uri="{BB962C8B-B14F-4D97-AF65-F5344CB8AC3E}">
        <p14:creationId xmlns:p14="http://schemas.microsoft.com/office/powerpoint/2010/main" val="41931754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96906"/>
            <a:ext cx="9144000" cy="6464188"/>
          </a:xfrm>
          <a:prstGeom prst="rect">
            <a:avLst/>
          </a:prstGeom>
        </p:spPr>
      </p:pic>
    </p:spTree>
    <p:extLst>
      <p:ext uri="{BB962C8B-B14F-4D97-AF65-F5344CB8AC3E}">
        <p14:creationId xmlns:p14="http://schemas.microsoft.com/office/powerpoint/2010/main" val="3174965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96906"/>
            <a:ext cx="9144000" cy="6464188"/>
          </a:xfrm>
          <a:prstGeom prst="rect">
            <a:avLst/>
          </a:prstGeom>
        </p:spPr>
      </p:pic>
    </p:spTree>
    <p:extLst>
      <p:ext uri="{BB962C8B-B14F-4D97-AF65-F5344CB8AC3E}">
        <p14:creationId xmlns:p14="http://schemas.microsoft.com/office/powerpoint/2010/main" val="3477152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96906"/>
            <a:ext cx="9144000" cy="6464188"/>
          </a:xfrm>
          <a:prstGeom prst="rect">
            <a:avLst/>
          </a:prstGeom>
        </p:spPr>
      </p:pic>
    </p:spTree>
    <p:extLst>
      <p:ext uri="{BB962C8B-B14F-4D97-AF65-F5344CB8AC3E}">
        <p14:creationId xmlns:p14="http://schemas.microsoft.com/office/powerpoint/2010/main" val="1825843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denechimeg\Downloads\MAPdursga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91479"/>
            <a:ext cx="9906000" cy="6658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0834" y="103202"/>
            <a:ext cx="1001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0439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9238" y="640525"/>
            <a:ext cx="1326292" cy="823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9238" y="5859196"/>
            <a:ext cx="1326292" cy="823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p:cNvGraphicFramePr/>
          <p:nvPr>
            <p:extLst>
              <p:ext uri="{D42A27DB-BD31-4B8C-83A1-F6EECF244321}">
                <p14:modId xmlns:p14="http://schemas.microsoft.com/office/powerpoint/2010/main" val="3542348875"/>
              </p:ext>
            </p:extLst>
          </p:nvPr>
        </p:nvGraphicFramePr>
        <p:xfrm>
          <a:off x="152399" y="640526"/>
          <a:ext cx="12051323" cy="627513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26377" y="6534835"/>
            <a:ext cx="5108299" cy="323165"/>
          </a:xfrm>
          <a:prstGeom prst="rect">
            <a:avLst/>
          </a:prstGeom>
        </p:spPr>
        <p:txBody>
          <a:bodyPr wrap="square">
            <a:spAutoFit/>
          </a:bodyPr>
          <a:lstStyle/>
          <a:p>
            <a:pPr lvl="0"/>
            <a:r>
              <a:rPr lang="mn-MN" sz="1500" b="1" dirty="0">
                <a:solidFill>
                  <a:srgbClr val="002060"/>
                </a:solidFill>
                <a:latin typeface="Arial" panose="020B0604020202020204" pitchFamily="34" charset="0"/>
              </a:rPr>
              <a:t>Тооллогоор </a:t>
            </a:r>
            <a:r>
              <a:rPr lang="mn-MN" sz="1500" b="1" dirty="0">
                <a:solidFill>
                  <a:srgbClr val="FF0000"/>
                </a:solidFill>
                <a:latin typeface="Arial" panose="020B0604020202020204" pitchFamily="34" charset="0"/>
              </a:rPr>
              <a:t>861</a:t>
            </a:r>
            <a:r>
              <a:rPr lang="mn-MN" sz="1500" b="1" dirty="0">
                <a:solidFill>
                  <a:srgbClr val="002060"/>
                </a:solidFill>
                <a:latin typeface="Arial" panose="020B0604020202020204" pitchFamily="34" charset="0"/>
              </a:rPr>
              <a:t> гаруй хөшөө, дурсгал бүртгэгдсэн. </a:t>
            </a:r>
            <a:endParaRPr lang="en-US" sz="1500" b="1" dirty="0"/>
          </a:p>
        </p:txBody>
      </p:sp>
      <p:sp>
        <p:nvSpPr>
          <p:cNvPr id="8" name="Rectangle 7"/>
          <p:cNvSpPr/>
          <p:nvPr/>
        </p:nvSpPr>
        <p:spPr>
          <a:xfrm>
            <a:off x="1143000" y="152400"/>
            <a:ext cx="10134600" cy="553998"/>
          </a:xfrm>
          <a:prstGeom prst="rect">
            <a:avLst/>
          </a:prstGeom>
        </p:spPr>
        <p:txBody>
          <a:bodyPr wrap="square">
            <a:spAutoFit/>
          </a:bodyPr>
          <a:lstStyle/>
          <a:p>
            <a:pPr lvl="0" algn="ctr"/>
            <a:r>
              <a:rPr lang="mn-MN" sz="1500" b="1" dirty="0" smtClean="0">
                <a:solidFill>
                  <a:srgbClr val="C00000"/>
                </a:solidFill>
                <a:latin typeface="Arial" panose="020B0604020202020204" pitchFamily="34" charset="0"/>
              </a:rPr>
              <a:t>2017 ОНД УЛСЫН ТУСГАЙ ХАМГААЛАЛТТАЙ ГАЗАР НУТГИЙН ХЭМЖЭЭНД СОЁЛЫН ҮЛ ХӨДЛӨХ ӨВИЙН ТООЛЛОГО ХИЙСЭН</a:t>
            </a:r>
            <a:endParaRPr lang="en-US" sz="1500" b="1" dirty="0">
              <a:solidFill>
                <a:srgbClr val="C00000"/>
              </a:solidFill>
            </a:endParaRPr>
          </a:p>
        </p:txBody>
      </p:sp>
    </p:spTree>
    <p:extLst>
      <p:ext uri="{BB962C8B-B14F-4D97-AF65-F5344CB8AC3E}">
        <p14:creationId xmlns:p14="http://schemas.microsoft.com/office/powerpoint/2010/main" val="3539511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clrChange>
              <a:clrFrom>
                <a:srgbClr val="FFFFFF"/>
              </a:clrFrom>
              <a:clrTo>
                <a:srgbClr val="FFFFFF">
                  <a:alpha val="0"/>
                </a:srgbClr>
              </a:clrTo>
            </a:clrChange>
            <a:lum bright="20000"/>
          </a:blip>
          <a:srcRect t="32000" r="16788" b="28000"/>
          <a:stretch>
            <a:fillRect/>
          </a:stretch>
        </p:blipFill>
        <p:spPr bwMode="auto">
          <a:xfrm>
            <a:off x="-420833" y="5807043"/>
            <a:ext cx="12813328" cy="1110341"/>
          </a:xfrm>
          <a:prstGeom prst="rect">
            <a:avLst/>
          </a:prstGeom>
          <a:ln>
            <a:noFill/>
          </a:ln>
          <a:effectLst>
            <a:softEdge rad="112500"/>
          </a:effectLst>
        </p:spPr>
      </p:pic>
      <p:sp>
        <p:nvSpPr>
          <p:cNvPr id="21508" name="Rectangle 8"/>
          <p:cNvSpPr>
            <a:spLocks noChangeArrowheads="1"/>
          </p:cNvSpPr>
          <p:nvPr/>
        </p:nvSpPr>
        <p:spPr bwMode="auto">
          <a:xfrm>
            <a:off x="1676401" y="23336"/>
            <a:ext cx="9601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mn-MN" sz="2800" b="1" dirty="0" smtClean="0">
                <a:latin typeface="Arial" pitchFamily="34" charset="0"/>
                <a:cs typeface="Arial" pitchFamily="34" charset="0"/>
              </a:rPr>
              <a:t>Цаашид авч хэрэгжүүлэх арга хэмжээ</a:t>
            </a:r>
            <a:endParaRPr lang="mn-MN" sz="2800" b="1" dirty="0">
              <a:latin typeface="Arial" pitchFamily="34" charset="0"/>
              <a:cs typeface="Arial" pitchFamily="34" charset="0"/>
            </a:endParaRPr>
          </a:p>
        </p:txBody>
      </p:sp>
      <p:sp>
        <p:nvSpPr>
          <p:cNvPr id="10" name="Content Placeholder 13"/>
          <p:cNvSpPr>
            <a:spLocks noGrp="1"/>
          </p:cNvSpPr>
          <p:nvPr>
            <p:ph idx="1"/>
          </p:nvPr>
        </p:nvSpPr>
        <p:spPr>
          <a:xfrm>
            <a:off x="617220" y="838200"/>
            <a:ext cx="10812780" cy="4876800"/>
          </a:xfrm>
        </p:spPr>
        <p:txBody>
          <a:bodyPr>
            <a:normAutofit/>
          </a:bodyPr>
          <a:lstStyle/>
          <a:p>
            <a:pPr algn="just"/>
            <a:r>
              <a:rPr lang="mn-MN" sz="2000" dirty="0">
                <a:latin typeface="Arial" pitchFamily="34" charset="0"/>
                <a:cs typeface="Arial" pitchFamily="34" charset="0"/>
              </a:rPr>
              <a:t>Дэлхийн байгаль, соёлын өвд бүртгэгдсэн газруудын хамгааллын менежментийг уялдуулах</a:t>
            </a:r>
            <a:r>
              <a:rPr lang="en-US" sz="2000" dirty="0">
                <a:latin typeface="Arial" pitchFamily="34" charset="0"/>
                <a:cs typeface="Arial" pitchFamily="34" charset="0"/>
              </a:rPr>
              <a:t>;</a:t>
            </a:r>
            <a:endParaRPr lang="mn-MN" sz="2000" dirty="0">
              <a:latin typeface="Arial" pitchFamily="34" charset="0"/>
              <a:cs typeface="Arial" pitchFamily="34" charset="0"/>
            </a:endParaRPr>
          </a:p>
          <a:p>
            <a:pPr algn="just"/>
            <a:r>
              <a:rPr lang="mn-MN" sz="2000" dirty="0">
                <a:latin typeface="Arial" pitchFamily="34" charset="0"/>
                <a:cs typeface="Arial" pitchFamily="34" charset="0"/>
              </a:rPr>
              <a:t>Улсын тусгай хамгаалалттай газар нутагт байгаа соёлын үл хөдлөх өвийн хамгааллыг сайжруулах чиглэлээр хлбогдох байгууллагатай хамтран сургалт зохион байгуулах</a:t>
            </a:r>
            <a:r>
              <a:rPr lang="en-US" sz="2000" dirty="0">
                <a:latin typeface="Arial" pitchFamily="34" charset="0"/>
                <a:cs typeface="Arial" pitchFamily="34" charset="0"/>
              </a:rPr>
              <a:t>;</a:t>
            </a:r>
            <a:endParaRPr lang="mn-MN" sz="2000" dirty="0">
              <a:latin typeface="Arial" pitchFamily="34" charset="0"/>
              <a:cs typeface="Arial" pitchFamily="34" charset="0"/>
            </a:endParaRPr>
          </a:p>
          <a:p>
            <a:pPr algn="just"/>
            <a:r>
              <a:rPr lang="mn-MN" sz="2000" dirty="0" smtClean="0">
                <a:latin typeface="Arial" pitchFamily="34" charset="0"/>
                <a:cs typeface="Arial" pitchFamily="34" charset="0"/>
              </a:rPr>
              <a:t>Дэлхийн соёлын өвд бүртгэгдсэн газрын хамгааллыг сайжруулах, ангилал ахиулах /Монгол Алтайн нурууны хадны зургын цогцолбор/</a:t>
            </a:r>
            <a:r>
              <a:rPr lang="en-US" sz="2000" dirty="0" smtClean="0">
                <a:latin typeface="Arial" pitchFamily="34" charset="0"/>
                <a:cs typeface="Arial" pitchFamily="34" charset="0"/>
              </a:rPr>
              <a:t>;</a:t>
            </a:r>
            <a:endParaRPr lang="mn-MN" sz="2000" dirty="0" smtClean="0">
              <a:latin typeface="Arial" pitchFamily="34" charset="0"/>
              <a:cs typeface="Arial" pitchFamily="34" charset="0"/>
            </a:endParaRPr>
          </a:p>
          <a:p>
            <a:pPr algn="just"/>
            <a:r>
              <a:rPr lang="mn-MN" sz="2000" dirty="0" smtClean="0">
                <a:latin typeface="Arial" pitchFamily="34" charset="0"/>
                <a:cs typeface="Arial" pitchFamily="34" charset="0"/>
              </a:rPr>
              <a:t>Монгол Алтайн нурууны БЦГ, Сийлхэмийн нурууны БЦГ-ын зарим хэсгийг оролцуулан “Алтайн өндөр уулс” нэрээр Дэлхийн өвд байгаль-соёлын хамтарсан өвөөр бүртгүүлэх бэлтгэх ажлыг хангах</a:t>
            </a:r>
            <a:r>
              <a:rPr lang="en-US" sz="2000" dirty="0" smtClean="0">
                <a:latin typeface="Arial" pitchFamily="34" charset="0"/>
                <a:cs typeface="Arial" pitchFamily="34" charset="0"/>
              </a:rPr>
              <a:t>;</a:t>
            </a:r>
            <a:r>
              <a:rPr lang="mn-MN" sz="2000" dirty="0">
                <a:solidFill>
                  <a:srgbClr val="002060"/>
                </a:solidFill>
                <a:latin typeface="Arial" panose="020B0604020202020204" pitchFamily="34" charset="0"/>
                <a:cs typeface="Arial" panose="020B0604020202020204" pitchFamily="34" charset="0"/>
              </a:rPr>
              <a:t> </a:t>
            </a:r>
            <a:endParaRPr lang="mn-MN" sz="2000" dirty="0" smtClean="0">
              <a:solidFill>
                <a:srgbClr val="002060"/>
              </a:solidFill>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mn-MN" sz="2000" dirty="0">
              <a:latin typeface="Arial" pitchFamily="34" charset="0"/>
              <a:cs typeface="Arial" pitchFamily="34" charset="0"/>
            </a:endParaRPr>
          </a:p>
          <a:p>
            <a:pPr algn="just"/>
            <a:endParaRPr lang="en-US" sz="2000" dirty="0">
              <a:latin typeface="Arial" pitchFamily="34" charset="0"/>
              <a:cs typeface="Arial" pitchFamily="34" charset="0"/>
            </a:endParaRPr>
          </a:p>
          <a:p>
            <a:pPr algn="just"/>
            <a:endParaRPr lang="mn-MN" sz="2000" dirty="0" smtClean="0">
              <a:latin typeface="Arial" pitchFamily="34" charset="0"/>
              <a:cs typeface="Arial" pitchFamily="34" charset="0"/>
            </a:endParaRPr>
          </a:p>
          <a:p>
            <a:pPr algn="just"/>
            <a:endParaRPr lang="mn-MN" sz="2000" dirty="0">
              <a:latin typeface="Arial" pitchFamily="34" charset="0"/>
              <a:cs typeface="Arial" pitchFamily="34" charset="0"/>
            </a:endParaRPr>
          </a:p>
          <a:p>
            <a:pPr algn="just"/>
            <a:endParaRPr lang="mn-MN" sz="2000" dirty="0">
              <a:latin typeface="Arial" pitchFamily="34" charset="0"/>
              <a:cs typeface="Arial" pitchFamily="34" charset="0"/>
            </a:endParaRPr>
          </a:p>
          <a:p>
            <a:pPr algn="just"/>
            <a:endParaRPr lang="en-US" sz="2000" dirty="0">
              <a:latin typeface="Arial" pitchFamily="34" charset="0"/>
              <a:cs typeface="Arial" pitchFamily="34" charset="0"/>
            </a:endParaRPr>
          </a:p>
        </p:txBody>
      </p:sp>
    </p:spTree>
    <p:extLst>
      <p:ext uri="{BB962C8B-B14F-4D97-AF65-F5344CB8AC3E}">
        <p14:creationId xmlns:p14="http://schemas.microsoft.com/office/powerpoint/2010/main" val="3941236463"/>
      </p:ext>
    </p:extLst>
  </p:cSld>
  <p:clrMapOvr>
    <a:masterClrMapping/>
  </p:clrMapOvr>
  <p:transition>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101170" y="994932"/>
            <a:ext cx="6172200" cy="1077218"/>
          </a:xfrm>
          <a:prstGeom prst="rect">
            <a:avLst/>
          </a:prstGeom>
        </p:spPr>
        <p:txBody>
          <a:bodyPr wrap="square">
            <a:spAutoFit/>
          </a:bodyPr>
          <a:lstStyle/>
          <a:p>
            <a:pPr algn="ctr" defTabSz="461963"/>
            <a:r>
              <a:rPr lang="mn-MN" sz="3200" b="1" dirty="0">
                <a:solidFill>
                  <a:srgbClr val="002060"/>
                </a:solidFill>
                <a:latin typeface="Arial" pitchFamily="34" charset="0"/>
                <a:ea typeface="Roboto Condensed"/>
              </a:rPr>
              <a:t>АНХААРАЛ ХАНДУУЛСАНД </a:t>
            </a:r>
            <a:r>
              <a:rPr lang="mn-MN" sz="3200" b="1" dirty="0" smtClean="0">
                <a:solidFill>
                  <a:srgbClr val="002060"/>
                </a:solidFill>
                <a:latin typeface="Arial" pitchFamily="34" charset="0"/>
                <a:ea typeface="Roboto Condensed"/>
              </a:rPr>
              <a:t>БАЯРЛАЛАА</a:t>
            </a:r>
            <a:endParaRPr lang="es-ES" sz="3200" b="1" dirty="0">
              <a:solidFill>
                <a:srgbClr val="002060"/>
              </a:solidFill>
              <a:latin typeface="Arial" pitchFamily="34" charset="0"/>
              <a:ea typeface="Roboto Condensed"/>
            </a:endParaRPr>
          </a:p>
        </p:txBody>
      </p:sp>
      <p:pic>
        <p:nvPicPr>
          <p:cNvPr id="4" name="Picture 2" descr="дэлхийн өвийн бүртгэлтэй газрууд зурган илэрцүү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97272"/>
            <a:ext cx="2785022" cy="1848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дэлхийн өвийн бүртгэлтэй газрууд зурган илэрцүү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829537"/>
            <a:ext cx="2967570" cy="2071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732214"/>
            <a:ext cx="2890623" cy="2003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0907" y="3733800"/>
            <a:ext cx="2954316" cy="1933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800" y="4800600"/>
            <a:ext cx="2850406" cy="1896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04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3">
            <a:extLst>
              <a:ext uri="{28A0092B-C50C-407E-A947-70E740481C1C}">
                <a14:useLocalDpi xmlns:a14="http://schemas.microsoft.com/office/drawing/2010/main" val="0"/>
              </a:ext>
            </a:extLst>
          </a:blip>
          <a:srcRect t="22589" r="6300" b="14748"/>
          <a:stretch>
            <a:fillRect/>
          </a:stretch>
        </p:blipFill>
        <p:spPr bwMode="auto">
          <a:xfrm>
            <a:off x="0" y="0"/>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o 3"/>
          <p:cNvGrpSpPr/>
          <p:nvPr/>
        </p:nvGrpSpPr>
        <p:grpSpPr>
          <a:xfrm>
            <a:off x="11318269" y="5893569"/>
            <a:ext cx="397033" cy="636104"/>
            <a:chOff x="3613149" y="5708395"/>
            <a:chExt cx="708681" cy="1149605"/>
          </a:xfrm>
        </p:grpSpPr>
        <p:sp>
          <p:nvSpPr>
            <p:cNvPr id="5" name="Freeform 196"/>
            <p:cNvSpPr>
              <a:spLocks noEditPoints="1"/>
            </p:cNvSpPr>
            <p:nvPr/>
          </p:nvSpPr>
          <p:spPr bwMode="auto">
            <a:xfrm>
              <a:off x="3613149" y="5709052"/>
              <a:ext cx="368546" cy="1148948"/>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chemeClr val="bg1">
                <a:lumMod val="95000"/>
              </a:schemeClr>
            </a:solidFill>
            <a:ln>
              <a:noFill/>
            </a:ln>
            <a:effectLst>
              <a:outerShdw blurRad="76200" dir="13500000" sy="23000" kx="1200000" algn="br" rotWithShape="0">
                <a:prstClr val="black">
                  <a:alpha val="6000"/>
                </a:prstClr>
              </a:outerShdw>
            </a:effectLst>
          </p:spPr>
          <p:txBody>
            <a:bodyPr vert="horz" wrap="square" lIns="121920" tIns="60960" rIns="121920" bIns="60960" numCol="1" anchor="t" anchorCtr="0" compatLnSpc="1">
              <a:prstTxWarp prst="textNoShape">
                <a:avLst/>
              </a:prstTxWarp>
            </a:bodyPr>
            <a:lstStyle/>
            <a:p>
              <a:endParaRPr lang="id-ID" sz="2400">
                <a:solidFill>
                  <a:prstClr val="white">
                    <a:lumMod val="95000"/>
                  </a:prst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Freeform 204"/>
            <p:cNvSpPr>
              <a:spLocks noEditPoints="1"/>
            </p:cNvSpPr>
            <p:nvPr/>
          </p:nvSpPr>
          <p:spPr bwMode="auto">
            <a:xfrm>
              <a:off x="4051951" y="5708395"/>
              <a:ext cx="269879" cy="1084251"/>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chemeClr val="bg1">
                <a:lumMod val="95000"/>
              </a:schemeClr>
            </a:solidFill>
            <a:ln>
              <a:noFill/>
            </a:ln>
            <a:effectLst>
              <a:outerShdw blurRad="76200" dir="13500000" sy="23000" kx="1200000" algn="br" rotWithShape="0">
                <a:prstClr val="black">
                  <a:alpha val="6000"/>
                </a:prstClr>
              </a:outerShdw>
            </a:effectLst>
          </p:spPr>
          <p:txBody>
            <a:bodyPr vert="horz" wrap="square" lIns="121920" tIns="60960" rIns="121920" bIns="60960" numCol="1" anchor="t" anchorCtr="0" compatLnSpc="1">
              <a:prstTxWarp prst="textNoShape">
                <a:avLst/>
              </a:prstTxWarp>
            </a:bodyPr>
            <a:lstStyle/>
            <a:p>
              <a:endParaRPr lang="id-ID" sz="2400">
                <a:solidFill>
                  <a:prstClr val="white">
                    <a:lumMod val="95000"/>
                  </a:prst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28" name="Grupo 27"/>
          <p:cNvGrpSpPr/>
          <p:nvPr/>
        </p:nvGrpSpPr>
        <p:grpSpPr>
          <a:xfrm>
            <a:off x="5070636" y="3102019"/>
            <a:ext cx="2203131" cy="0"/>
            <a:chOff x="5008034" y="4182643"/>
            <a:chExt cx="2175932" cy="0"/>
          </a:xfrm>
        </p:grpSpPr>
        <p:cxnSp>
          <p:nvCxnSpPr>
            <p:cNvPr id="23" name="Conector recto 22"/>
            <p:cNvCxnSpPr/>
            <p:nvPr/>
          </p:nvCxnSpPr>
          <p:spPr>
            <a:xfrm>
              <a:off x="5008034" y="4182643"/>
              <a:ext cx="543983" cy="0"/>
            </a:xfrm>
            <a:prstGeom prst="line">
              <a:avLst/>
            </a:prstGeom>
            <a:ln w="25400">
              <a:solidFill>
                <a:srgbClr val="C1392B"/>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5552017" y="4182643"/>
              <a:ext cx="543983" cy="0"/>
            </a:xfrm>
            <a:prstGeom prst="line">
              <a:avLst/>
            </a:prstGeom>
            <a:ln w="25400">
              <a:solidFill>
                <a:srgbClr val="F39C11"/>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6096000" y="4182643"/>
              <a:ext cx="543983" cy="0"/>
            </a:xfrm>
            <a:prstGeom prst="line">
              <a:avLst/>
            </a:prstGeom>
            <a:ln w="25400">
              <a:solidFill>
                <a:srgbClr val="16A086"/>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6639983" y="4182643"/>
              <a:ext cx="543983" cy="0"/>
            </a:xfrm>
            <a:prstGeom prst="line">
              <a:avLst/>
            </a:prstGeom>
            <a:ln w="25400">
              <a:solidFill>
                <a:srgbClr val="297FB8"/>
              </a:solidFill>
            </a:ln>
          </p:spPr>
          <p:style>
            <a:lnRef idx="1">
              <a:schemeClr val="accent1"/>
            </a:lnRef>
            <a:fillRef idx="0">
              <a:schemeClr val="accent1"/>
            </a:fillRef>
            <a:effectRef idx="0">
              <a:schemeClr val="accent1"/>
            </a:effectRef>
            <a:fontRef idx="minor">
              <a:schemeClr val="tx1"/>
            </a:fontRef>
          </p:style>
        </p:cxnSp>
      </p:grpSp>
      <p:sp>
        <p:nvSpPr>
          <p:cNvPr id="27" name="CuadroTexto 7"/>
          <p:cNvSpPr txBox="1"/>
          <p:nvPr/>
        </p:nvSpPr>
        <p:spPr>
          <a:xfrm>
            <a:off x="2723899" y="1443597"/>
            <a:ext cx="6986550" cy="1569656"/>
          </a:xfrm>
          <a:prstGeom prst="rect">
            <a:avLst/>
          </a:prstGeom>
          <a:noFill/>
        </p:spPr>
        <p:txBody>
          <a:bodyPr wrap="square" lIns="91418" tIns="45718" rIns="91418" bIns="45718" rtlCol="0">
            <a:spAutoFit/>
          </a:bodyPr>
          <a:lstStyle/>
          <a:p>
            <a:pPr algn="ctr"/>
            <a:r>
              <a:rPr lang="mn-MN" sz="3200" b="1" dirty="0">
                <a:solidFill>
                  <a:schemeClr val="bg1"/>
                </a:solidFill>
                <a:latin typeface="AGOptima Mon"/>
              </a:rPr>
              <a:t>Тусгай хамгаалалттай газар нутгийн талаар төрөөс баримталж буй бодлого</a:t>
            </a:r>
          </a:p>
        </p:txBody>
      </p:sp>
      <p:pic>
        <p:nvPicPr>
          <p:cNvPr id="11"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39018" y="103202"/>
            <a:ext cx="1001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219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1238448" y="293857"/>
            <a:ext cx="9643284" cy="304800"/>
          </a:xfrm>
        </p:spPr>
        <p:txBody>
          <a:bodyPr rtlCol="0">
            <a:noAutofit/>
          </a:bodyPr>
          <a:lstStyle/>
          <a:p>
            <a:pPr algn="ctr">
              <a:defRPr/>
            </a:pPr>
            <a:r>
              <a:rPr lang="mn-MN" sz="2300" b="1" dirty="0">
                <a:solidFill>
                  <a:srgbClr val="002060"/>
                </a:solidFill>
                <a:latin typeface="Arial" pitchFamily="34" charset="0"/>
                <a:cs typeface="Arial" pitchFamily="34" charset="0"/>
              </a:rPr>
              <a:t>Тусгай хамгаалаттай газар </a:t>
            </a:r>
            <a:r>
              <a:rPr lang="mn-MN" sz="2300" b="1" dirty="0" smtClean="0">
                <a:solidFill>
                  <a:srgbClr val="002060"/>
                </a:solidFill>
                <a:latin typeface="Arial" pitchFamily="34" charset="0"/>
                <a:cs typeface="Arial" pitchFamily="34" charset="0"/>
              </a:rPr>
              <a:t>нутгийн талаар </a:t>
            </a:r>
            <a:r>
              <a:rPr lang="mn-MN" sz="2300" b="1" dirty="0">
                <a:solidFill>
                  <a:srgbClr val="002060"/>
                </a:solidFill>
                <a:latin typeface="Arial" pitchFamily="34" charset="0"/>
                <a:cs typeface="Arial" pitchFamily="34" charset="0"/>
              </a:rPr>
              <a:t>бодлогын баримт бичигт:</a:t>
            </a:r>
          </a:p>
        </p:txBody>
      </p:sp>
      <p:sp>
        <p:nvSpPr>
          <p:cNvPr id="4" name="Slide Number Placeholder 3"/>
          <p:cNvSpPr>
            <a:spLocks noGrp="1"/>
          </p:cNvSpPr>
          <p:nvPr>
            <p:ph type="sldNum" sz="quarter" idx="4294967295"/>
          </p:nvPr>
        </p:nvSpPr>
        <p:spPr>
          <a:xfrm>
            <a:off x="11614666" y="6257934"/>
            <a:ext cx="437198" cy="388939"/>
          </a:xfrm>
          <a:prstGeom prst="rect">
            <a:avLst/>
          </a:prstGeom>
        </p:spPr>
        <p:txBody>
          <a:bodyPr lIns="91418" tIns="45718" rIns="91418" bIns="45718"/>
          <a:lstStyle/>
          <a:p>
            <a:pPr>
              <a:defRPr/>
            </a:pPr>
            <a:fld id="{D06BDBDC-E21E-40B0-ABDD-5BA15593E266}" type="slidenum">
              <a:rPr lang="en-US"/>
              <a:pPr>
                <a:defRPr/>
              </a:pPr>
              <a:t>3</a:t>
            </a:fld>
            <a:endParaRPr lang="en-US" dirty="0"/>
          </a:p>
        </p:txBody>
      </p:sp>
      <p:sp>
        <p:nvSpPr>
          <p:cNvPr id="9220" name="Slide Number Placeholder 3"/>
          <p:cNvSpPr txBox="1">
            <a:spLocks/>
          </p:cNvSpPr>
          <p:nvPr/>
        </p:nvSpPr>
        <p:spPr bwMode="auto">
          <a:xfrm>
            <a:off x="10254874" y="6257934"/>
            <a:ext cx="326291" cy="38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fld id="{D564F14A-BE3D-4FDC-A5C2-2FA4D7C6E139}" type="slidenum">
              <a:rPr lang="en-US" sz="1100">
                <a:solidFill>
                  <a:srgbClr val="7F7F7F"/>
                </a:solidFill>
                <a:latin typeface="Roboto Light"/>
                <a:ea typeface="Roboto Light"/>
                <a:cs typeface="Roboto Light"/>
              </a:rPr>
              <a:pPr algn="ctr"/>
              <a:t>3</a:t>
            </a:fld>
            <a:endParaRPr lang="en-US" sz="1100">
              <a:solidFill>
                <a:srgbClr val="7F7F7F"/>
              </a:solidFill>
              <a:latin typeface="Roboto Light"/>
              <a:ea typeface="Roboto Light"/>
              <a:cs typeface="Roboto Light"/>
            </a:endParaRPr>
          </a:p>
        </p:txBody>
      </p:sp>
      <p:sp>
        <p:nvSpPr>
          <p:cNvPr id="58" name="Text Placeholder 33"/>
          <p:cNvSpPr txBox="1">
            <a:spLocks/>
          </p:cNvSpPr>
          <p:nvPr/>
        </p:nvSpPr>
        <p:spPr bwMode="auto">
          <a:xfrm>
            <a:off x="2743738" y="5014915"/>
            <a:ext cx="66383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fontAlgn="base">
              <a:spcBef>
                <a:spcPct val="0"/>
              </a:spcBef>
              <a:spcAft>
                <a:spcPct val="0"/>
              </a:spcAft>
              <a:defRPr>
                <a:solidFill>
                  <a:schemeClr val="tx1"/>
                </a:solidFill>
                <a:latin typeface="Calibri" pitchFamily="34" charset="0"/>
              </a:defRPr>
            </a:lvl6pPr>
            <a:lvl7pPr marL="2971800" indent="-228600" defTabSz="685800" fontAlgn="base">
              <a:spcBef>
                <a:spcPct val="0"/>
              </a:spcBef>
              <a:spcAft>
                <a:spcPct val="0"/>
              </a:spcAft>
              <a:defRPr>
                <a:solidFill>
                  <a:schemeClr val="tx1"/>
                </a:solidFill>
                <a:latin typeface="Calibri" pitchFamily="34" charset="0"/>
              </a:defRPr>
            </a:lvl7pPr>
            <a:lvl8pPr marL="3429000" indent="-228600" defTabSz="685800" fontAlgn="base">
              <a:spcBef>
                <a:spcPct val="0"/>
              </a:spcBef>
              <a:spcAft>
                <a:spcPct val="0"/>
              </a:spcAft>
              <a:defRPr>
                <a:solidFill>
                  <a:schemeClr val="tx1"/>
                </a:solidFill>
                <a:latin typeface="Calibri" pitchFamily="34" charset="0"/>
              </a:defRPr>
            </a:lvl8pPr>
            <a:lvl9pPr marL="3886200" indent="-228600" defTabSz="685800" fontAlgn="base">
              <a:spcBef>
                <a:spcPct val="0"/>
              </a:spcBef>
              <a:spcAft>
                <a:spcPct val="0"/>
              </a:spcAft>
              <a:defRPr>
                <a:solidFill>
                  <a:schemeClr val="tx1"/>
                </a:solidFill>
                <a:latin typeface="Calibri" pitchFamily="34" charset="0"/>
              </a:defRPr>
            </a:lvl9pPr>
          </a:lstStyle>
          <a:p>
            <a:pPr algn="ctr">
              <a:lnSpc>
                <a:spcPct val="90000"/>
              </a:lnSpc>
              <a:spcBef>
                <a:spcPts val="751"/>
              </a:spcBef>
            </a:pPr>
            <a:r>
              <a:rPr lang="mn-MN" sz="1100" b="1">
                <a:solidFill>
                  <a:schemeClr val="bg1"/>
                </a:solidFill>
                <a:latin typeface="AGFutura Mon" pitchFamily="34" charset="0"/>
              </a:rPr>
              <a:t>Дурсгалт газар</a:t>
            </a:r>
            <a:endParaRPr lang="en-AU" sz="1100">
              <a:solidFill>
                <a:schemeClr val="bg1"/>
              </a:solidFill>
              <a:latin typeface="AGFutura Mon" pitchFamily="34" charset="0"/>
            </a:endParaRPr>
          </a:p>
        </p:txBody>
      </p:sp>
      <p:sp>
        <p:nvSpPr>
          <p:cNvPr id="62" name="Text Placeholder 32"/>
          <p:cNvSpPr txBox="1">
            <a:spLocks/>
          </p:cNvSpPr>
          <p:nvPr/>
        </p:nvSpPr>
        <p:spPr bwMode="auto">
          <a:xfrm>
            <a:off x="4013558" y="4802191"/>
            <a:ext cx="3479899"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fontAlgn="base">
              <a:spcBef>
                <a:spcPct val="0"/>
              </a:spcBef>
              <a:spcAft>
                <a:spcPct val="0"/>
              </a:spcAft>
              <a:defRPr>
                <a:solidFill>
                  <a:schemeClr val="tx1"/>
                </a:solidFill>
                <a:latin typeface="Calibri" pitchFamily="34" charset="0"/>
              </a:defRPr>
            </a:lvl6pPr>
            <a:lvl7pPr marL="2971800" indent="-228600" defTabSz="685800" fontAlgn="base">
              <a:spcBef>
                <a:spcPct val="0"/>
              </a:spcBef>
              <a:spcAft>
                <a:spcPct val="0"/>
              </a:spcAft>
              <a:defRPr>
                <a:solidFill>
                  <a:schemeClr val="tx1"/>
                </a:solidFill>
                <a:latin typeface="Calibri" pitchFamily="34" charset="0"/>
              </a:defRPr>
            </a:lvl7pPr>
            <a:lvl8pPr marL="3429000" indent="-228600" defTabSz="685800" fontAlgn="base">
              <a:spcBef>
                <a:spcPct val="0"/>
              </a:spcBef>
              <a:spcAft>
                <a:spcPct val="0"/>
              </a:spcAft>
              <a:defRPr>
                <a:solidFill>
                  <a:schemeClr val="tx1"/>
                </a:solidFill>
                <a:latin typeface="Calibri" pitchFamily="34" charset="0"/>
              </a:defRPr>
            </a:lvl8pPr>
            <a:lvl9pPr marL="3886200" indent="-228600" defTabSz="685800" fontAlgn="base">
              <a:spcBef>
                <a:spcPct val="0"/>
              </a:spcBef>
              <a:spcAft>
                <a:spcPct val="0"/>
              </a:spcAft>
              <a:defRPr>
                <a:solidFill>
                  <a:schemeClr val="tx1"/>
                </a:solidFill>
                <a:latin typeface="Calibri" pitchFamily="34" charset="0"/>
              </a:defRPr>
            </a:lvl9pPr>
          </a:lstStyle>
          <a:p>
            <a:pPr algn="ctr">
              <a:lnSpc>
                <a:spcPct val="90000"/>
              </a:lnSpc>
              <a:spcBef>
                <a:spcPts val="751"/>
              </a:spcBef>
            </a:pPr>
            <a:r>
              <a:rPr lang="mn-MN" sz="1200">
                <a:solidFill>
                  <a:schemeClr val="bg1"/>
                </a:solidFill>
                <a:latin typeface="AGFutura Mon" pitchFamily="34" charset="0"/>
              </a:rPr>
              <a:t>Байгалийн өвөрмөц тогтоцтой, түүх, соёлийн дурсгалт өвийг хамгаалах зорилго бүхий газар нутаг</a:t>
            </a:r>
            <a:endParaRPr lang="en-US" sz="1200">
              <a:solidFill>
                <a:schemeClr val="bg1"/>
              </a:solidFill>
              <a:latin typeface="AGFutura Mon" pitchFamily="34" charset="0"/>
            </a:endParaRPr>
          </a:p>
        </p:txBody>
      </p:sp>
      <p:graphicFrame>
        <p:nvGraphicFramePr>
          <p:cNvPr id="17" name="Content Placeholder 4"/>
          <p:cNvGraphicFramePr>
            <a:graphicFrameLocks/>
          </p:cNvGraphicFramePr>
          <p:nvPr>
            <p:extLst>
              <p:ext uri="{D42A27DB-BD31-4B8C-83A1-F6EECF244321}">
                <p14:modId xmlns:p14="http://schemas.microsoft.com/office/powerpoint/2010/main" val="3345886549"/>
              </p:ext>
            </p:extLst>
          </p:nvPr>
        </p:nvGraphicFramePr>
        <p:xfrm>
          <a:off x="396785" y="1141615"/>
          <a:ext cx="11639006" cy="4558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3590894" y="5738589"/>
            <a:ext cx="8372754" cy="801159"/>
            <a:chOff x="2949241" y="3592046"/>
            <a:chExt cx="7866823" cy="1097092"/>
          </a:xfrm>
        </p:grpSpPr>
        <p:sp>
          <p:nvSpPr>
            <p:cNvPr id="13" name="Round Same Side Corner Rectangle 12"/>
            <p:cNvSpPr/>
            <p:nvPr/>
          </p:nvSpPr>
          <p:spPr>
            <a:xfrm rot="5400000">
              <a:off x="6301515" y="239772"/>
              <a:ext cx="1097092" cy="7801640"/>
            </a:xfrm>
            <a:prstGeom prst="round2SameRect">
              <a:avLst/>
            </a:prstGeom>
            <a:solidFill>
              <a:srgbClr val="C000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Round Same Side Corner Rectangle 4"/>
            <p:cNvSpPr/>
            <p:nvPr/>
          </p:nvSpPr>
          <p:spPr>
            <a:xfrm>
              <a:off x="3067980" y="3661853"/>
              <a:ext cx="7748084" cy="9899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FontTx/>
                <a:buChar char="••"/>
              </a:pPr>
              <a:endParaRPr lang="mn-MN" sz="1400" b="1" dirty="0">
                <a:solidFill>
                  <a:schemeClr val="bg1"/>
                </a:solidFill>
                <a:latin typeface="Arial" pitchFamily="34" charset="0"/>
                <a:cs typeface="Arial" pitchFamily="34" charset="0"/>
              </a:endParaRPr>
            </a:p>
            <a:p>
              <a:pPr marL="114300" lvl="1" indent="-114300" algn="just" defTabSz="622300">
                <a:lnSpc>
                  <a:spcPct val="90000"/>
                </a:lnSpc>
                <a:spcBef>
                  <a:spcPct val="0"/>
                </a:spcBef>
                <a:spcAft>
                  <a:spcPct val="15000"/>
                </a:spcAft>
                <a:buFontTx/>
                <a:buChar char="••"/>
              </a:pPr>
              <a:r>
                <a:rPr lang="mn-MN" sz="1400" b="1" dirty="0" smtClean="0">
                  <a:solidFill>
                    <a:schemeClr val="bg1"/>
                  </a:solidFill>
                  <a:latin typeface="Arial" pitchFamily="34" charset="0"/>
                  <a:cs typeface="Arial" pitchFamily="34" charset="0"/>
                </a:rPr>
                <a:t>“</a:t>
              </a:r>
              <a:r>
                <a:rPr lang="mn-MN" sz="1400" b="1" dirty="0">
                  <a:solidFill>
                    <a:schemeClr val="bg1"/>
                  </a:solidFill>
                  <a:latin typeface="Arial" pitchFamily="34" charset="0"/>
                  <a:cs typeface="Arial" pitchFamily="34" charset="0"/>
                </a:rPr>
                <a:t>Уур амьсгалын өөрчлөлтөд эмзэг биологийн олон янз байдлыг хамгаалах, дасан зохицоход дэмжлэг үзүүлэхэд чиглэсэн арга хэмжээг тусгай хамгаалалттай газар нутгийг түшиглэн хэрэгжүүлэх” ...</a:t>
              </a:r>
              <a:endParaRPr lang="en-US" sz="1400" b="1" dirty="0">
                <a:solidFill>
                  <a:schemeClr val="bg1"/>
                </a:solidFill>
                <a:latin typeface="Arial" pitchFamily="34" charset="0"/>
                <a:cs typeface="Arial" pitchFamily="34" charset="0"/>
              </a:endParaRPr>
            </a:p>
            <a:p>
              <a:pPr marL="114300" lvl="1" indent="-114300" algn="just" defTabSz="622300">
                <a:lnSpc>
                  <a:spcPct val="90000"/>
                </a:lnSpc>
                <a:spcBef>
                  <a:spcPct val="0"/>
                </a:spcBef>
                <a:spcAft>
                  <a:spcPct val="15000"/>
                </a:spcAft>
                <a:buChar char="••"/>
              </a:pPr>
              <a:endParaRPr lang="en-US" sz="1400" kern="1200" dirty="0">
                <a:solidFill>
                  <a:schemeClr val="bg1"/>
                </a:solidFill>
              </a:endParaRPr>
            </a:p>
          </p:txBody>
        </p:sp>
      </p:grpSp>
      <p:grpSp>
        <p:nvGrpSpPr>
          <p:cNvPr id="10" name="Group 9"/>
          <p:cNvGrpSpPr/>
          <p:nvPr/>
        </p:nvGrpSpPr>
        <p:grpSpPr>
          <a:xfrm>
            <a:off x="582011" y="5739736"/>
            <a:ext cx="3014403" cy="830372"/>
            <a:chOff x="167503" y="3588295"/>
            <a:chExt cx="2900476" cy="1137096"/>
          </a:xfrm>
        </p:grpSpPr>
        <p:sp>
          <p:nvSpPr>
            <p:cNvPr id="11" name="Rounded Rectangle 10"/>
            <p:cNvSpPr/>
            <p:nvPr/>
          </p:nvSpPr>
          <p:spPr>
            <a:xfrm>
              <a:off x="167503" y="3588295"/>
              <a:ext cx="2900476" cy="1137096"/>
            </a:xfrm>
            <a:prstGeom prst="roundRect">
              <a:avLst/>
            </a:prstGeom>
          </p:spPr>
          <p:style>
            <a:lnRef idx="2">
              <a:schemeClr val="accent5"/>
            </a:lnRef>
            <a:fillRef idx="1">
              <a:schemeClr val="lt1"/>
            </a:fillRef>
            <a:effectRef idx="0">
              <a:schemeClr val="accent5"/>
            </a:effectRef>
            <a:fontRef idx="minor">
              <a:schemeClr val="dk1"/>
            </a:fontRef>
          </p:style>
        </p:sp>
        <p:sp>
          <p:nvSpPr>
            <p:cNvPr id="12" name="Rounded Rectangle 6"/>
            <p:cNvSpPr/>
            <p:nvPr/>
          </p:nvSpPr>
          <p:spPr>
            <a:xfrm>
              <a:off x="223011" y="3643803"/>
              <a:ext cx="2789460" cy="1026080"/>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30480" rIns="60960" bIns="30480" numCol="1" spcCol="1270" anchor="ctr" anchorCtr="0">
              <a:noAutofit/>
            </a:bodyPr>
            <a:lstStyle/>
            <a:p>
              <a:pPr lvl="1"/>
              <a:r>
                <a:rPr lang="ru-RU" sz="1500" b="1" dirty="0">
                  <a:latin typeface="Arial" pitchFamily="34" charset="0"/>
                  <a:cs typeface="Arial" pitchFamily="34" charset="0"/>
                </a:rPr>
                <a:t>“Уур амьсгалын өөрчлөлтийн үндэсний хөтөлбөр”/УИХ, 2011</a:t>
              </a:r>
              <a:r>
                <a:rPr lang="ru-RU" sz="1500" b="1" dirty="0"/>
                <a:t>/</a:t>
              </a:r>
              <a:endParaRPr lang="en-US" sz="1500" dirty="0"/>
            </a:p>
          </p:txBody>
        </p:sp>
      </p:grpSp>
      <p:pic>
        <p:nvPicPr>
          <p:cNvPr id="9230"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227376" y="91327"/>
            <a:ext cx="1001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856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467362" y="469325"/>
            <a:ext cx="10084475" cy="304800"/>
          </a:xfrm>
        </p:spPr>
        <p:txBody>
          <a:bodyPr rtlCol="0">
            <a:noAutofit/>
          </a:bodyPr>
          <a:lstStyle/>
          <a:p>
            <a:pPr algn="ctr">
              <a:defRPr/>
            </a:pPr>
            <a:r>
              <a:rPr lang="mn-MN" sz="2300" b="1" dirty="0">
                <a:solidFill>
                  <a:srgbClr val="002060"/>
                </a:solidFill>
                <a:latin typeface="Arial" pitchFamily="34" charset="0"/>
                <a:cs typeface="Arial" pitchFamily="34" charset="0"/>
              </a:rPr>
              <a:t>Монгол Улсын Засгийн Газрын 2016-2020 онд хэрэгжүүлэх үйл ажиллагааны хөтөлбөрт:</a:t>
            </a:r>
            <a:r>
              <a:rPr lang="en-US" sz="2300" b="1" dirty="0">
                <a:solidFill>
                  <a:srgbClr val="002060"/>
                </a:solidFill>
                <a:latin typeface="Arial" pitchFamily="34" charset="0"/>
                <a:cs typeface="Arial" pitchFamily="34" charset="0"/>
              </a:rPr>
              <a:t> </a:t>
            </a:r>
            <a:r>
              <a:rPr lang="mn-MN" sz="2300" b="1" dirty="0">
                <a:solidFill>
                  <a:srgbClr val="002060"/>
                </a:solidFill>
                <a:latin typeface="Arial" pitchFamily="34" charset="0"/>
                <a:cs typeface="Arial" pitchFamily="34" charset="0"/>
              </a:rPr>
              <a:t>  </a:t>
            </a:r>
          </a:p>
        </p:txBody>
      </p:sp>
      <p:sp>
        <p:nvSpPr>
          <p:cNvPr id="4" name="Slide Number Placeholder 3"/>
          <p:cNvSpPr>
            <a:spLocks noGrp="1"/>
          </p:cNvSpPr>
          <p:nvPr>
            <p:ph type="sldNum" sz="quarter" idx="4294967295"/>
          </p:nvPr>
        </p:nvSpPr>
        <p:spPr>
          <a:xfrm>
            <a:off x="11614666" y="6257934"/>
            <a:ext cx="437198" cy="388939"/>
          </a:xfrm>
          <a:prstGeom prst="rect">
            <a:avLst/>
          </a:prstGeom>
        </p:spPr>
        <p:txBody>
          <a:bodyPr/>
          <a:lstStyle/>
          <a:p>
            <a:pPr>
              <a:defRPr/>
            </a:pPr>
            <a:fld id="{D06BDBDC-E21E-40B0-ABDD-5BA15593E266}" type="slidenum">
              <a:rPr lang="en-US"/>
              <a:pPr>
                <a:defRPr/>
              </a:pPr>
              <a:t>4</a:t>
            </a:fld>
            <a:endParaRPr lang="en-US" dirty="0"/>
          </a:p>
        </p:txBody>
      </p:sp>
      <p:sp>
        <p:nvSpPr>
          <p:cNvPr id="9220" name="Slide Number Placeholder 3"/>
          <p:cNvSpPr txBox="1">
            <a:spLocks/>
          </p:cNvSpPr>
          <p:nvPr/>
        </p:nvSpPr>
        <p:spPr bwMode="auto">
          <a:xfrm>
            <a:off x="10254874" y="6257934"/>
            <a:ext cx="326291" cy="38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fld id="{D564F14A-BE3D-4FDC-A5C2-2FA4D7C6E139}" type="slidenum">
              <a:rPr lang="en-US" sz="1100">
                <a:solidFill>
                  <a:srgbClr val="7F7F7F"/>
                </a:solidFill>
                <a:latin typeface="Roboto Light"/>
                <a:ea typeface="Roboto Light"/>
                <a:cs typeface="Roboto Light"/>
              </a:rPr>
              <a:pPr algn="ctr"/>
              <a:t>4</a:t>
            </a:fld>
            <a:endParaRPr lang="en-US" sz="1100">
              <a:solidFill>
                <a:srgbClr val="7F7F7F"/>
              </a:solidFill>
              <a:latin typeface="Roboto Light"/>
              <a:ea typeface="Roboto Light"/>
              <a:cs typeface="Roboto Light"/>
            </a:endParaRPr>
          </a:p>
        </p:txBody>
      </p:sp>
      <p:sp>
        <p:nvSpPr>
          <p:cNvPr id="58" name="Text Placeholder 33"/>
          <p:cNvSpPr txBox="1">
            <a:spLocks/>
          </p:cNvSpPr>
          <p:nvPr/>
        </p:nvSpPr>
        <p:spPr bwMode="auto">
          <a:xfrm>
            <a:off x="2743738" y="5014915"/>
            <a:ext cx="66383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fontAlgn="base">
              <a:spcBef>
                <a:spcPct val="0"/>
              </a:spcBef>
              <a:spcAft>
                <a:spcPct val="0"/>
              </a:spcAft>
              <a:defRPr>
                <a:solidFill>
                  <a:schemeClr val="tx1"/>
                </a:solidFill>
                <a:latin typeface="Calibri" pitchFamily="34" charset="0"/>
              </a:defRPr>
            </a:lvl6pPr>
            <a:lvl7pPr marL="2971800" indent="-228600" defTabSz="685800" fontAlgn="base">
              <a:spcBef>
                <a:spcPct val="0"/>
              </a:spcBef>
              <a:spcAft>
                <a:spcPct val="0"/>
              </a:spcAft>
              <a:defRPr>
                <a:solidFill>
                  <a:schemeClr val="tx1"/>
                </a:solidFill>
                <a:latin typeface="Calibri" pitchFamily="34" charset="0"/>
              </a:defRPr>
            </a:lvl7pPr>
            <a:lvl8pPr marL="3429000" indent="-228600" defTabSz="685800" fontAlgn="base">
              <a:spcBef>
                <a:spcPct val="0"/>
              </a:spcBef>
              <a:spcAft>
                <a:spcPct val="0"/>
              </a:spcAft>
              <a:defRPr>
                <a:solidFill>
                  <a:schemeClr val="tx1"/>
                </a:solidFill>
                <a:latin typeface="Calibri" pitchFamily="34" charset="0"/>
              </a:defRPr>
            </a:lvl8pPr>
            <a:lvl9pPr marL="3886200" indent="-228600" defTabSz="685800" fontAlgn="base">
              <a:spcBef>
                <a:spcPct val="0"/>
              </a:spcBef>
              <a:spcAft>
                <a:spcPct val="0"/>
              </a:spcAft>
              <a:defRPr>
                <a:solidFill>
                  <a:schemeClr val="tx1"/>
                </a:solidFill>
                <a:latin typeface="Calibri" pitchFamily="34" charset="0"/>
              </a:defRPr>
            </a:lvl9pPr>
          </a:lstStyle>
          <a:p>
            <a:pPr algn="ctr">
              <a:lnSpc>
                <a:spcPct val="90000"/>
              </a:lnSpc>
              <a:spcBef>
                <a:spcPts val="751"/>
              </a:spcBef>
            </a:pPr>
            <a:r>
              <a:rPr lang="mn-MN" sz="1100" b="1">
                <a:solidFill>
                  <a:schemeClr val="bg1"/>
                </a:solidFill>
                <a:latin typeface="AGFutura Mon" pitchFamily="34" charset="0"/>
              </a:rPr>
              <a:t>Дурсгалт газар</a:t>
            </a:r>
            <a:endParaRPr lang="en-AU" sz="1100">
              <a:solidFill>
                <a:schemeClr val="bg1"/>
              </a:solidFill>
              <a:latin typeface="AGFutura Mon" pitchFamily="34" charset="0"/>
            </a:endParaRPr>
          </a:p>
        </p:txBody>
      </p:sp>
      <p:sp>
        <p:nvSpPr>
          <p:cNvPr id="62" name="Text Placeholder 32"/>
          <p:cNvSpPr txBox="1">
            <a:spLocks/>
          </p:cNvSpPr>
          <p:nvPr/>
        </p:nvSpPr>
        <p:spPr bwMode="auto">
          <a:xfrm>
            <a:off x="4013558" y="4802191"/>
            <a:ext cx="3479899"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fontAlgn="base">
              <a:spcBef>
                <a:spcPct val="0"/>
              </a:spcBef>
              <a:spcAft>
                <a:spcPct val="0"/>
              </a:spcAft>
              <a:defRPr>
                <a:solidFill>
                  <a:schemeClr val="tx1"/>
                </a:solidFill>
                <a:latin typeface="Calibri" pitchFamily="34" charset="0"/>
              </a:defRPr>
            </a:lvl6pPr>
            <a:lvl7pPr marL="2971800" indent="-228600" defTabSz="685800" fontAlgn="base">
              <a:spcBef>
                <a:spcPct val="0"/>
              </a:spcBef>
              <a:spcAft>
                <a:spcPct val="0"/>
              </a:spcAft>
              <a:defRPr>
                <a:solidFill>
                  <a:schemeClr val="tx1"/>
                </a:solidFill>
                <a:latin typeface="Calibri" pitchFamily="34" charset="0"/>
              </a:defRPr>
            </a:lvl7pPr>
            <a:lvl8pPr marL="3429000" indent="-228600" defTabSz="685800" fontAlgn="base">
              <a:spcBef>
                <a:spcPct val="0"/>
              </a:spcBef>
              <a:spcAft>
                <a:spcPct val="0"/>
              </a:spcAft>
              <a:defRPr>
                <a:solidFill>
                  <a:schemeClr val="tx1"/>
                </a:solidFill>
                <a:latin typeface="Calibri" pitchFamily="34" charset="0"/>
              </a:defRPr>
            </a:lvl8pPr>
            <a:lvl9pPr marL="3886200" indent="-228600" defTabSz="685800" fontAlgn="base">
              <a:spcBef>
                <a:spcPct val="0"/>
              </a:spcBef>
              <a:spcAft>
                <a:spcPct val="0"/>
              </a:spcAft>
              <a:defRPr>
                <a:solidFill>
                  <a:schemeClr val="tx1"/>
                </a:solidFill>
                <a:latin typeface="Calibri" pitchFamily="34" charset="0"/>
              </a:defRPr>
            </a:lvl9pPr>
          </a:lstStyle>
          <a:p>
            <a:pPr algn="ctr">
              <a:lnSpc>
                <a:spcPct val="90000"/>
              </a:lnSpc>
              <a:spcBef>
                <a:spcPts val="751"/>
              </a:spcBef>
            </a:pPr>
            <a:r>
              <a:rPr lang="mn-MN" sz="1200">
                <a:solidFill>
                  <a:schemeClr val="bg1"/>
                </a:solidFill>
                <a:latin typeface="AGFutura Mon" pitchFamily="34" charset="0"/>
              </a:rPr>
              <a:t>Байгалийн өвөрмөц тогтоцтой, түүх, соёлийн дурсгалт өвийг хамгаалах зорилго бүхий газар нутаг</a:t>
            </a:r>
            <a:endParaRPr lang="en-US" sz="1200">
              <a:solidFill>
                <a:schemeClr val="bg1"/>
              </a:solidFill>
              <a:latin typeface="AGFutura Mon" pitchFamily="34" charset="0"/>
            </a:endParaRPr>
          </a:p>
        </p:txBody>
      </p:sp>
      <p:sp>
        <p:nvSpPr>
          <p:cNvPr id="72" name="Text Placeholder 33"/>
          <p:cNvSpPr txBox="1">
            <a:spLocks/>
          </p:cNvSpPr>
          <p:nvPr/>
        </p:nvSpPr>
        <p:spPr bwMode="auto">
          <a:xfrm>
            <a:off x="2787137" y="1681163"/>
            <a:ext cx="60114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fontAlgn="base">
              <a:spcBef>
                <a:spcPct val="0"/>
              </a:spcBef>
              <a:spcAft>
                <a:spcPct val="0"/>
              </a:spcAft>
              <a:defRPr>
                <a:solidFill>
                  <a:schemeClr val="tx1"/>
                </a:solidFill>
                <a:latin typeface="Calibri" pitchFamily="34" charset="0"/>
              </a:defRPr>
            </a:lvl6pPr>
            <a:lvl7pPr marL="2971800" indent="-228600" defTabSz="685800" fontAlgn="base">
              <a:spcBef>
                <a:spcPct val="0"/>
              </a:spcBef>
              <a:spcAft>
                <a:spcPct val="0"/>
              </a:spcAft>
              <a:defRPr>
                <a:solidFill>
                  <a:schemeClr val="tx1"/>
                </a:solidFill>
                <a:latin typeface="Calibri" pitchFamily="34" charset="0"/>
              </a:defRPr>
            </a:lvl7pPr>
            <a:lvl8pPr marL="3429000" indent="-228600" defTabSz="685800" fontAlgn="base">
              <a:spcBef>
                <a:spcPct val="0"/>
              </a:spcBef>
              <a:spcAft>
                <a:spcPct val="0"/>
              </a:spcAft>
              <a:defRPr>
                <a:solidFill>
                  <a:schemeClr val="tx1"/>
                </a:solidFill>
                <a:latin typeface="Calibri" pitchFamily="34" charset="0"/>
              </a:defRPr>
            </a:lvl8pPr>
            <a:lvl9pPr marL="3886200" indent="-228600" defTabSz="685800" fontAlgn="base">
              <a:spcBef>
                <a:spcPct val="0"/>
              </a:spcBef>
              <a:spcAft>
                <a:spcPct val="0"/>
              </a:spcAft>
              <a:defRPr>
                <a:solidFill>
                  <a:schemeClr val="tx1"/>
                </a:solidFill>
                <a:latin typeface="Calibri" pitchFamily="34" charset="0"/>
              </a:defRPr>
            </a:lvl9pPr>
          </a:lstStyle>
          <a:p>
            <a:pPr algn="ctr">
              <a:lnSpc>
                <a:spcPct val="90000"/>
              </a:lnSpc>
              <a:spcBef>
                <a:spcPts val="751"/>
              </a:spcBef>
            </a:pPr>
            <a:r>
              <a:rPr lang="mn-MN" sz="1100" b="1">
                <a:solidFill>
                  <a:schemeClr val="bg1"/>
                </a:solidFill>
                <a:latin typeface="AGFutura Mon" pitchFamily="34" charset="0"/>
              </a:rPr>
              <a:t>Дархан цаазат газар</a:t>
            </a:r>
            <a:endParaRPr lang="en-AU" sz="1100">
              <a:solidFill>
                <a:schemeClr val="bg1"/>
              </a:solidFill>
              <a:latin typeface="AGFutura Mon" pitchFamily="34" charset="0"/>
            </a:endParaRPr>
          </a:p>
        </p:txBody>
      </p:sp>
      <p:graphicFrame>
        <p:nvGraphicFramePr>
          <p:cNvPr id="3" name="Diagram 2"/>
          <p:cNvGraphicFramePr/>
          <p:nvPr/>
        </p:nvGraphicFramePr>
        <p:xfrm>
          <a:off x="784704" y="1396640"/>
          <a:ext cx="10170951" cy="5099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Oval 11"/>
          <p:cNvSpPr/>
          <p:nvPr/>
        </p:nvSpPr>
        <p:spPr>
          <a:xfrm>
            <a:off x="1784152" y="1831980"/>
            <a:ext cx="110908" cy="96839"/>
          </a:xfrm>
          <a:prstGeom prst="ellipse">
            <a:avLst/>
          </a:prstGeom>
          <a:solidFill>
            <a:schemeClr val="accent2"/>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lIns="91418" tIns="45718" rIns="91418" bIns="45718" anchor="ctr"/>
          <a:lstStyle/>
          <a:p>
            <a:pPr algn="ctr">
              <a:defRPr/>
            </a:pPr>
            <a:endParaRPr lang="en-US" dirty="0"/>
          </a:p>
        </p:txBody>
      </p:sp>
      <p:sp>
        <p:nvSpPr>
          <p:cNvPr id="14" name="Oval 13"/>
          <p:cNvSpPr/>
          <p:nvPr/>
        </p:nvSpPr>
        <p:spPr>
          <a:xfrm>
            <a:off x="1784152" y="3255973"/>
            <a:ext cx="110908" cy="96837"/>
          </a:xfrm>
          <a:prstGeom prst="ellipse">
            <a:avLst/>
          </a:prstGeom>
          <a:solidFill>
            <a:schemeClr val="accent2"/>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lIns="91418" tIns="45718" rIns="91418" bIns="45718" anchor="ctr"/>
          <a:lstStyle/>
          <a:p>
            <a:pPr algn="ctr">
              <a:defRPr/>
            </a:pPr>
            <a:endParaRPr lang="en-US" dirty="0"/>
          </a:p>
        </p:txBody>
      </p:sp>
      <p:sp>
        <p:nvSpPr>
          <p:cNvPr id="15" name="Oval 14"/>
          <p:cNvSpPr/>
          <p:nvPr/>
        </p:nvSpPr>
        <p:spPr>
          <a:xfrm>
            <a:off x="1784152" y="4583125"/>
            <a:ext cx="110908" cy="96837"/>
          </a:xfrm>
          <a:prstGeom prst="ellipse">
            <a:avLst/>
          </a:prstGeom>
          <a:solidFill>
            <a:schemeClr val="accent2"/>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lIns="91418" tIns="45718" rIns="91418" bIns="45718" anchor="ctr"/>
          <a:lstStyle/>
          <a:p>
            <a:pPr algn="ctr">
              <a:defRPr/>
            </a:pPr>
            <a:endParaRPr lang="en-US" dirty="0"/>
          </a:p>
        </p:txBody>
      </p:sp>
      <p:sp>
        <p:nvSpPr>
          <p:cNvPr id="16" name="Oval 15"/>
          <p:cNvSpPr/>
          <p:nvPr/>
        </p:nvSpPr>
        <p:spPr>
          <a:xfrm>
            <a:off x="1784152" y="6084897"/>
            <a:ext cx="110908" cy="96837"/>
          </a:xfrm>
          <a:prstGeom prst="ellipse">
            <a:avLst/>
          </a:prstGeom>
          <a:solidFill>
            <a:schemeClr val="accent2"/>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lIns="91418" tIns="45718" rIns="91418" bIns="45718" anchor="ctr"/>
          <a:lstStyle/>
          <a:p>
            <a:pPr algn="ctr">
              <a:defRPr/>
            </a:pPr>
            <a:endParaRPr lang="en-US" dirty="0"/>
          </a:p>
        </p:txBody>
      </p:sp>
      <p:sp>
        <p:nvSpPr>
          <p:cNvPr id="9229" name="TextBox 16"/>
          <p:cNvSpPr txBox="1">
            <a:spLocks noChangeArrowheads="1"/>
          </p:cNvSpPr>
          <p:nvPr/>
        </p:nvSpPr>
        <p:spPr bwMode="auto">
          <a:xfrm rot="-5400000">
            <a:off x="-988704" y="3511203"/>
            <a:ext cx="3956051" cy="46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8" rIns="91418"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mn-MN" sz="2400" b="1">
                <a:solidFill>
                  <a:srgbClr val="098BCB"/>
                </a:solidFill>
                <a:latin typeface="Arial" pitchFamily="34" charset="0"/>
              </a:rPr>
              <a:t>4 ЗОРИЛТ </a:t>
            </a:r>
          </a:p>
        </p:txBody>
      </p:sp>
      <p:pic>
        <p:nvPicPr>
          <p:cNvPr id="9230"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50834" y="103202"/>
            <a:ext cx="1001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6257934"/>
            <a:ext cx="1905000" cy="295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1731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2" grpId="0"/>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dirty="0" smtClean="0"/>
              <a:t>12</a:t>
            </a:r>
            <a:endParaRPr lang="en-US" dirty="0"/>
          </a:p>
        </p:txBody>
      </p:sp>
      <p:sp>
        <p:nvSpPr>
          <p:cNvPr id="4" name="Content Placeholder 3"/>
          <p:cNvSpPr>
            <a:spLocks noGrp="1"/>
          </p:cNvSpPr>
          <p:nvPr>
            <p:ph idx="1"/>
          </p:nvPr>
        </p:nvSpPr>
        <p:spPr/>
        <p:txBody>
          <a:bodyPr/>
          <a:lstStyle/>
          <a:p>
            <a:endParaRPr lang="en-US"/>
          </a:p>
        </p:txBody>
      </p:sp>
      <p:pic>
        <p:nvPicPr>
          <p:cNvPr id="2050" name="Picture 2" descr="C:\Users\BBB\Desktop\Info png\New fold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5" y="7360"/>
            <a:ext cx="12339639" cy="68553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BBB\Desktop\Info png\New folder\Untitle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655" y="1634752"/>
            <a:ext cx="4318814" cy="22261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BBB\Desktop\Info png\New folder\Untitled-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5864" y="4267420"/>
            <a:ext cx="3945961" cy="1968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BBB\Desktop\Info png\New folder\Untitled-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0838" y="4726911"/>
            <a:ext cx="2097964" cy="11494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BBB\Desktop\Info png\New folder\Untitled-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80" y="2781178"/>
            <a:ext cx="685536" cy="536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BBB\Desktop\Info png\New folder\Untitled-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6" y="4148802"/>
            <a:ext cx="1055669" cy="8767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Users\BBB\Desktop\Info png\New folder\Untitled-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532" y="5444447"/>
            <a:ext cx="1039106" cy="9351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C:\Users\BBB\Desktop\Info png\New folder\Untitled-5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08" y="1307286"/>
            <a:ext cx="549115" cy="610129"/>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485762" y="1269593"/>
            <a:ext cx="1439605" cy="466680"/>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mn-MN" sz="1599" b="1" dirty="0">
                <a:solidFill>
                  <a:schemeClr val="tx1"/>
                </a:solidFill>
                <a:latin typeface="Times New Roman" pitchFamily="18" charset="0"/>
                <a:cs typeface="Times New Roman" pitchFamily="18" charset="0"/>
              </a:rPr>
              <a:t>Зорилго</a:t>
            </a:r>
            <a:endParaRPr lang="en-US" sz="1599" b="1" dirty="0">
              <a:solidFill>
                <a:schemeClr val="tx1"/>
              </a:solidFill>
              <a:latin typeface="Times New Roman" pitchFamily="18" charset="0"/>
              <a:cs typeface="Times New Roman" pitchFamily="18" charset="0"/>
            </a:endParaRPr>
          </a:p>
        </p:txBody>
      </p:sp>
      <p:sp>
        <p:nvSpPr>
          <p:cNvPr id="15" name="Content Placeholder 2"/>
          <p:cNvSpPr txBox="1">
            <a:spLocks/>
          </p:cNvSpPr>
          <p:nvPr/>
        </p:nvSpPr>
        <p:spPr>
          <a:xfrm>
            <a:off x="557742" y="1651459"/>
            <a:ext cx="4231531" cy="769818"/>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Байгалийн онцгой үнэ цэнэтэй экосистемийг хамгаалах</a:t>
            </a:r>
          </a:p>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Нэн ховор</a:t>
            </a:r>
            <a:r>
              <a:rPr lang="mn-MN" sz="1200">
                <a:solidFill>
                  <a:schemeClr val="tx1"/>
                </a:solidFill>
                <a:latin typeface="Times New Roman" pitchFamily="18" charset="0"/>
                <a:cs typeface="Times New Roman" pitchFamily="18" charset="0"/>
              </a:rPr>
              <a:t>, ховор </a:t>
            </a:r>
            <a:r>
              <a:rPr lang="mn-MN" sz="1200" dirty="0">
                <a:solidFill>
                  <a:schemeClr val="tx1"/>
                </a:solidFill>
                <a:latin typeface="Times New Roman" pitchFamily="18" charset="0"/>
                <a:cs typeface="Times New Roman" pitchFamily="18" charset="0"/>
              </a:rPr>
              <a:t>ургамал</a:t>
            </a:r>
            <a:r>
              <a:rPr lang="mn-MN" sz="1200">
                <a:solidFill>
                  <a:schemeClr val="tx1"/>
                </a:solidFill>
                <a:latin typeface="Times New Roman" pitchFamily="18" charset="0"/>
                <a:cs typeface="Times New Roman" pitchFamily="18" charset="0"/>
              </a:rPr>
              <a:t>, амьтны </a:t>
            </a:r>
            <a:r>
              <a:rPr lang="mn-MN" sz="1200" dirty="0">
                <a:solidFill>
                  <a:schemeClr val="tx1"/>
                </a:solidFill>
                <a:latin typeface="Times New Roman" pitchFamily="18" charset="0"/>
                <a:cs typeface="Times New Roman" pitchFamily="18" charset="0"/>
              </a:rPr>
              <a:t>тархац нутаг, түүх,</a:t>
            </a:r>
          </a:p>
          <a:p>
            <a:pPr algn="l"/>
            <a:r>
              <a:rPr lang="mn-MN" sz="1200" dirty="0">
                <a:solidFill>
                  <a:schemeClr val="tx1"/>
                </a:solidFill>
                <a:latin typeface="Times New Roman" pitchFamily="18" charset="0"/>
                <a:cs typeface="Times New Roman" pitchFamily="18" charset="0"/>
              </a:rPr>
              <a:t>    соёлын дурсгалт өвийг хадгалах хамгаалах</a:t>
            </a:r>
            <a:endParaRPr lang="en-US" sz="1200" dirty="0">
              <a:solidFill>
                <a:schemeClr val="tx1"/>
              </a:solidFill>
              <a:latin typeface="Times New Roman" pitchFamily="18" charset="0"/>
              <a:cs typeface="Times New Roman" pitchFamily="18" charset="0"/>
            </a:endParaRPr>
          </a:p>
        </p:txBody>
      </p:sp>
      <p:sp>
        <p:nvSpPr>
          <p:cNvPr id="16" name="Content Placeholder 2"/>
          <p:cNvSpPr txBox="1">
            <a:spLocks/>
          </p:cNvSpPr>
          <p:nvPr/>
        </p:nvSpPr>
        <p:spPr>
          <a:xfrm>
            <a:off x="557742" y="2421277"/>
            <a:ext cx="2745481" cy="466680"/>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599" b="1" dirty="0">
                <a:solidFill>
                  <a:schemeClr val="tx1"/>
                </a:solidFill>
                <a:latin typeface="Times New Roman" pitchFamily="18" charset="0"/>
                <a:cs typeface="Times New Roman" pitchFamily="18" charset="0"/>
              </a:rPr>
              <a:t>Бодлого хууль тогтоомж</a:t>
            </a:r>
            <a:endParaRPr lang="en-US" sz="1599" b="1" dirty="0">
              <a:solidFill>
                <a:schemeClr val="tx1"/>
              </a:solidFill>
              <a:latin typeface="Times New Roman" pitchFamily="18" charset="0"/>
              <a:cs typeface="Times New Roman" pitchFamily="18" charset="0"/>
            </a:endParaRPr>
          </a:p>
        </p:txBody>
      </p:sp>
      <p:sp>
        <p:nvSpPr>
          <p:cNvPr id="17" name="Content Placeholder 2"/>
          <p:cNvSpPr txBox="1">
            <a:spLocks/>
          </p:cNvSpPr>
          <p:nvPr/>
        </p:nvSpPr>
        <p:spPr>
          <a:xfrm>
            <a:off x="557742" y="2853158"/>
            <a:ext cx="4825368" cy="874838"/>
          </a:xfrm>
          <a:prstGeom prst="rect">
            <a:avLst/>
          </a:prstGeom>
        </p:spPr>
        <p:txBody>
          <a:bodyPr vert="horz" lIns="91405" tIns="45702" rIns="91405" bIns="45702"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Монгол Улсын тогтвортой хөгжлийн үзэл баримтлал  2030, 2016</a:t>
            </a:r>
          </a:p>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Ногоон хөгжлийн бодлого, 2014</a:t>
            </a:r>
          </a:p>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Тусгай хамгаалалттай газар нутгийн тухай хууль, 1994</a:t>
            </a:r>
          </a:p>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Тусгай хамгаалалттай газар нутгийн орчны бүсийн тухай хууль, 1997</a:t>
            </a:r>
          </a:p>
        </p:txBody>
      </p:sp>
      <p:sp>
        <p:nvSpPr>
          <p:cNvPr id="18" name="Content Placeholder 2"/>
          <p:cNvSpPr txBox="1">
            <a:spLocks/>
          </p:cNvSpPr>
          <p:nvPr/>
        </p:nvSpPr>
        <p:spPr>
          <a:xfrm>
            <a:off x="557742" y="3788901"/>
            <a:ext cx="3276314" cy="564896"/>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599" b="1" dirty="0">
                <a:solidFill>
                  <a:schemeClr val="tx1"/>
                </a:solidFill>
                <a:latin typeface="Times New Roman" pitchFamily="18" charset="0"/>
                <a:cs typeface="Times New Roman" pitchFamily="18" charset="0"/>
              </a:rPr>
              <a:t>Дэлхийн байгаль соёлын өв</a:t>
            </a:r>
            <a:endParaRPr lang="en-US" sz="1599" b="1" dirty="0">
              <a:solidFill>
                <a:schemeClr val="tx1"/>
              </a:solidFill>
              <a:latin typeface="Times New Roman" pitchFamily="18" charset="0"/>
              <a:cs typeface="Times New Roman" pitchFamily="18" charset="0"/>
            </a:endParaRPr>
          </a:p>
        </p:txBody>
      </p:sp>
      <p:sp>
        <p:nvSpPr>
          <p:cNvPr id="19" name="Content Placeholder 2"/>
          <p:cNvSpPr txBox="1">
            <a:spLocks/>
          </p:cNvSpPr>
          <p:nvPr/>
        </p:nvSpPr>
        <p:spPr>
          <a:xfrm>
            <a:off x="1130891" y="4099885"/>
            <a:ext cx="4825368" cy="984660"/>
          </a:xfrm>
          <a:prstGeom prst="rect">
            <a:avLst/>
          </a:prstGeom>
        </p:spPr>
        <p:txBody>
          <a:bodyPr vert="horz" lIns="91405" tIns="45702" rIns="91405" bIns="45702"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2003 Увсын нуурын ой сав</a:t>
            </a:r>
          </a:p>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2004 Орхоны хөндий</a:t>
            </a:r>
          </a:p>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2011 Алтайн нурууны хадны сүг зургийн цогцолбор</a:t>
            </a:r>
          </a:p>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2015 Бурхан Халдун болон хүрээлсэн тахилтат  уулс</a:t>
            </a:r>
          </a:p>
          <a:p>
            <a:pPr marL="171381" indent="-171381" algn="l">
              <a:buFont typeface="Arial" pitchFamily="34" charset="0"/>
              <a:buChar char="•"/>
            </a:pPr>
            <a:r>
              <a:rPr lang="mn-MN" sz="1200" dirty="0">
                <a:solidFill>
                  <a:schemeClr val="tx1"/>
                </a:solidFill>
                <a:latin typeface="Times New Roman" pitchFamily="18" charset="0"/>
                <a:cs typeface="Times New Roman" pitchFamily="18" charset="0"/>
              </a:rPr>
              <a:t>2017 Дагуурын ландшафт </a:t>
            </a:r>
          </a:p>
          <a:p>
            <a:pPr marL="171381" indent="-171381" algn="l">
              <a:buFont typeface="Arial" pitchFamily="34" charset="0"/>
              <a:buChar char="•"/>
            </a:pPr>
            <a:endParaRPr lang="mn-MN" sz="1200" dirty="0">
              <a:solidFill>
                <a:schemeClr val="tx1"/>
              </a:solidFill>
              <a:latin typeface="Times New Roman" pitchFamily="18" charset="0"/>
              <a:cs typeface="Times New Roman" pitchFamily="18" charset="0"/>
            </a:endParaRPr>
          </a:p>
        </p:txBody>
      </p:sp>
      <p:sp>
        <p:nvSpPr>
          <p:cNvPr id="20" name="Content Placeholder 2"/>
          <p:cNvSpPr txBox="1">
            <a:spLocks/>
          </p:cNvSpPr>
          <p:nvPr/>
        </p:nvSpPr>
        <p:spPr>
          <a:xfrm>
            <a:off x="557742" y="5084545"/>
            <a:ext cx="3521343" cy="564896"/>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599" b="1" dirty="0">
                <a:solidFill>
                  <a:schemeClr val="tx1"/>
                </a:solidFill>
                <a:latin typeface="Times New Roman" pitchFamily="18" charset="0"/>
                <a:cs typeface="Times New Roman" pitchFamily="18" charset="0"/>
              </a:rPr>
              <a:t>Хүн ба шим мандлын хөтөлбөр</a:t>
            </a:r>
            <a:endParaRPr lang="en-US" sz="1599" b="1" dirty="0">
              <a:solidFill>
                <a:schemeClr val="tx1"/>
              </a:solidFill>
              <a:latin typeface="Times New Roman" pitchFamily="18" charset="0"/>
              <a:cs typeface="Times New Roman" pitchFamily="18" charset="0"/>
            </a:endParaRPr>
          </a:p>
        </p:txBody>
      </p:sp>
      <p:sp>
        <p:nvSpPr>
          <p:cNvPr id="21" name="Content Placeholder 2"/>
          <p:cNvSpPr txBox="1">
            <a:spLocks/>
          </p:cNvSpPr>
          <p:nvPr/>
        </p:nvSpPr>
        <p:spPr>
          <a:xfrm>
            <a:off x="1133584" y="5444446"/>
            <a:ext cx="4825368" cy="1268271"/>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71381" indent="-171381" algn="l">
              <a:buFont typeface="Arial" pitchFamily="34" charset="0"/>
              <a:buChar char="•"/>
            </a:pPr>
            <a:r>
              <a:rPr lang="mn-MN" sz="1100" dirty="0">
                <a:solidFill>
                  <a:schemeClr val="tx1"/>
                </a:solidFill>
                <a:latin typeface="Times New Roman" pitchFamily="18" charset="0"/>
                <a:cs typeface="Times New Roman" pitchFamily="18" charset="0"/>
              </a:rPr>
              <a:t>1991 Говийн дархан цаазат газар</a:t>
            </a:r>
          </a:p>
          <a:p>
            <a:pPr marL="171381" indent="-171381" algn="l">
              <a:buFont typeface="Arial" pitchFamily="34" charset="0"/>
              <a:buChar char="•"/>
            </a:pPr>
            <a:r>
              <a:rPr lang="mn-MN" sz="1100" dirty="0">
                <a:solidFill>
                  <a:schemeClr val="tx1"/>
                </a:solidFill>
                <a:latin typeface="Times New Roman" pitchFamily="18" charset="0"/>
                <a:cs typeface="Times New Roman" pitchFamily="18" charset="0"/>
              </a:rPr>
              <a:t>1996 Богдхан уул</a:t>
            </a:r>
          </a:p>
          <a:p>
            <a:pPr marL="171381" indent="-171381" algn="l">
              <a:buFont typeface="Arial" pitchFamily="34" charset="0"/>
              <a:buChar char="•"/>
            </a:pPr>
            <a:r>
              <a:rPr lang="mn-MN" sz="1100" dirty="0">
                <a:solidFill>
                  <a:schemeClr val="tx1"/>
                </a:solidFill>
                <a:latin typeface="Times New Roman" pitchFamily="18" charset="0"/>
                <a:cs typeface="Times New Roman" pitchFamily="18" charset="0"/>
              </a:rPr>
              <a:t>1997 Увсын нуурын ой сав</a:t>
            </a:r>
          </a:p>
          <a:p>
            <a:pPr marL="171381" indent="-171381" algn="l">
              <a:buFont typeface="Arial" pitchFamily="34" charset="0"/>
              <a:buChar char="•"/>
            </a:pPr>
            <a:r>
              <a:rPr lang="mn-MN" sz="1100" dirty="0">
                <a:solidFill>
                  <a:schemeClr val="tx1"/>
                </a:solidFill>
                <a:latin typeface="Times New Roman" pitchFamily="18" charset="0"/>
                <a:cs typeface="Times New Roman" pitchFamily="18" charset="0"/>
              </a:rPr>
              <a:t>2004 Хустайн нурууны БЦГ </a:t>
            </a:r>
          </a:p>
          <a:p>
            <a:pPr marL="171381" indent="-171381" algn="l">
              <a:buFont typeface="Arial" pitchFamily="34" charset="0"/>
              <a:buChar char="•"/>
            </a:pPr>
            <a:r>
              <a:rPr lang="mn-MN" sz="1100" dirty="0">
                <a:solidFill>
                  <a:schemeClr val="tx1"/>
                </a:solidFill>
                <a:latin typeface="Times New Roman" pitchFamily="18" charset="0"/>
                <a:cs typeface="Times New Roman" pitchFamily="18" charset="0"/>
              </a:rPr>
              <a:t>2005 Дорнод Монголын ДЦГ</a:t>
            </a:r>
          </a:p>
          <a:p>
            <a:pPr marL="171381" indent="-171381" algn="l">
              <a:buFont typeface="Arial" pitchFamily="34" charset="0"/>
              <a:buChar char="•"/>
            </a:pPr>
            <a:r>
              <a:rPr lang="mn-MN" sz="1100" dirty="0">
                <a:solidFill>
                  <a:schemeClr val="tx1"/>
                </a:solidFill>
                <a:latin typeface="Times New Roman" pitchFamily="18" charset="0"/>
                <a:cs typeface="Times New Roman" pitchFamily="18" charset="0"/>
              </a:rPr>
              <a:t>2007 Монгол Дагуур ДЦГ</a:t>
            </a:r>
          </a:p>
        </p:txBody>
      </p:sp>
      <p:sp>
        <p:nvSpPr>
          <p:cNvPr id="22" name="Content Placeholder 2"/>
          <p:cNvSpPr txBox="1">
            <a:spLocks/>
          </p:cNvSpPr>
          <p:nvPr/>
        </p:nvSpPr>
        <p:spPr>
          <a:xfrm>
            <a:off x="4012793" y="1268629"/>
            <a:ext cx="4866315" cy="466680"/>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mn-MN" sz="1599" b="1" dirty="0">
                <a:solidFill>
                  <a:schemeClr val="tx1"/>
                </a:solidFill>
                <a:latin typeface="Times New Roman" pitchFamily="18" charset="0"/>
                <a:cs typeface="Times New Roman" pitchFamily="18" charset="0"/>
              </a:rPr>
              <a:t>Улсын тусгай хамгаалалттай газар нутгууд </a:t>
            </a:r>
            <a:endParaRPr lang="en-US" sz="1599" b="1" dirty="0">
              <a:solidFill>
                <a:schemeClr val="tx1"/>
              </a:solidFill>
              <a:latin typeface="Times New Roman" pitchFamily="18" charset="0"/>
              <a:cs typeface="Times New Roman" pitchFamily="18" charset="0"/>
            </a:endParaRPr>
          </a:p>
        </p:txBody>
      </p:sp>
      <p:sp>
        <p:nvSpPr>
          <p:cNvPr id="23" name="Rectangle 22"/>
          <p:cNvSpPr/>
          <p:nvPr/>
        </p:nvSpPr>
        <p:spPr>
          <a:xfrm>
            <a:off x="5120838" y="3943807"/>
            <a:ext cx="474890" cy="150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2"/>
              </a:solidFill>
            </a:endParaRPr>
          </a:p>
        </p:txBody>
      </p:sp>
      <p:sp>
        <p:nvSpPr>
          <p:cNvPr id="24" name="Rectangle 23"/>
          <p:cNvSpPr/>
          <p:nvPr/>
        </p:nvSpPr>
        <p:spPr>
          <a:xfrm>
            <a:off x="5120838" y="4148802"/>
            <a:ext cx="474890" cy="155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5" name="Rectangle 24"/>
          <p:cNvSpPr/>
          <p:nvPr/>
        </p:nvSpPr>
        <p:spPr>
          <a:xfrm>
            <a:off x="5120207" y="4364743"/>
            <a:ext cx="475521" cy="1613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6" name="Rectangle 25"/>
          <p:cNvSpPr/>
          <p:nvPr/>
        </p:nvSpPr>
        <p:spPr>
          <a:xfrm>
            <a:off x="5120837" y="4580684"/>
            <a:ext cx="475521" cy="1728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7" name="Content Placeholder 2"/>
          <p:cNvSpPr txBox="1">
            <a:spLocks/>
          </p:cNvSpPr>
          <p:nvPr/>
        </p:nvSpPr>
        <p:spPr>
          <a:xfrm>
            <a:off x="5639183" y="3875750"/>
            <a:ext cx="2476483" cy="992855"/>
          </a:xfrm>
          <a:prstGeom prst="rect">
            <a:avLst/>
          </a:prstGeom>
        </p:spPr>
        <p:txBody>
          <a:bodyPr vert="horz" lIns="91405" tIns="45702" rIns="91405" bIns="45702"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dirty="0">
                <a:solidFill>
                  <a:schemeClr val="tx1"/>
                </a:solidFill>
                <a:latin typeface="Times New Roman" pitchFamily="18" charset="0"/>
                <a:cs typeface="Times New Roman" pitchFamily="18" charset="0"/>
              </a:rPr>
              <a:t>Дархан </a:t>
            </a:r>
            <a:r>
              <a:rPr lang="mn-MN" sz="1200">
                <a:solidFill>
                  <a:schemeClr val="tx1"/>
                </a:solidFill>
                <a:latin typeface="Times New Roman" pitchFamily="18" charset="0"/>
                <a:cs typeface="Times New Roman" pitchFamily="18" charset="0"/>
              </a:rPr>
              <a:t>цаазат газар 20 газар</a:t>
            </a:r>
            <a:endParaRPr lang="mn-MN" sz="1200" dirty="0">
              <a:solidFill>
                <a:schemeClr val="tx1"/>
              </a:solidFill>
              <a:latin typeface="Times New Roman" pitchFamily="18" charset="0"/>
              <a:cs typeface="Times New Roman" pitchFamily="18" charset="0"/>
            </a:endParaRPr>
          </a:p>
          <a:p>
            <a:pPr algn="l"/>
            <a:r>
              <a:rPr lang="mn-MN" sz="1200" dirty="0">
                <a:solidFill>
                  <a:schemeClr val="tx1"/>
                </a:solidFill>
                <a:latin typeface="Times New Roman" pitchFamily="18" charset="0"/>
                <a:cs typeface="Times New Roman" pitchFamily="18" charset="0"/>
              </a:rPr>
              <a:t>Байгалийн </a:t>
            </a:r>
            <a:r>
              <a:rPr lang="mn-MN" sz="1200">
                <a:solidFill>
                  <a:schemeClr val="tx1"/>
                </a:solidFill>
                <a:latin typeface="Times New Roman" pitchFamily="18" charset="0"/>
                <a:cs typeface="Times New Roman" pitchFamily="18" charset="0"/>
              </a:rPr>
              <a:t>цогцолборт газар 32 газар </a:t>
            </a:r>
            <a:endParaRPr lang="mn-MN" sz="1200" dirty="0">
              <a:solidFill>
                <a:schemeClr val="tx1"/>
              </a:solidFill>
              <a:latin typeface="Times New Roman" pitchFamily="18" charset="0"/>
              <a:cs typeface="Times New Roman" pitchFamily="18" charset="0"/>
            </a:endParaRPr>
          </a:p>
          <a:p>
            <a:pPr algn="l"/>
            <a:r>
              <a:rPr lang="mn-MN" sz="1200" dirty="0">
                <a:solidFill>
                  <a:schemeClr val="tx1"/>
                </a:solidFill>
                <a:latin typeface="Times New Roman" pitchFamily="18" charset="0"/>
                <a:cs typeface="Times New Roman" pitchFamily="18" charset="0"/>
              </a:rPr>
              <a:t>Байгалийн </a:t>
            </a:r>
            <a:r>
              <a:rPr lang="mn-MN" sz="1200">
                <a:solidFill>
                  <a:schemeClr val="tx1"/>
                </a:solidFill>
                <a:latin typeface="Times New Roman" pitchFamily="18" charset="0"/>
                <a:cs typeface="Times New Roman" pitchFamily="18" charset="0"/>
              </a:rPr>
              <a:t>нөөц газар 36 газар</a:t>
            </a:r>
            <a:endParaRPr lang="mn-MN" sz="1200" dirty="0">
              <a:solidFill>
                <a:schemeClr val="tx1"/>
              </a:solidFill>
              <a:latin typeface="Times New Roman" pitchFamily="18" charset="0"/>
              <a:cs typeface="Times New Roman" pitchFamily="18" charset="0"/>
            </a:endParaRPr>
          </a:p>
          <a:p>
            <a:pPr algn="l"/>
            <a:r>
              <a:rPr lang="mn-MN" sz="1200">
                <a:solidFill>
                  <a:schemeClr val="tx1"/>
                </a:solidFill>
                <a:latin typeface="Times New Roman" pitchFamily="18" charset="0"/>
                <a:cs typeface="Times New Roman" pitchFamily="18" charset="0"/>
              </a:rPr>
              <a:t>Дурсгалт газар 14 газар</a:t>
            </a:r>
            <a:endParaRPr lang="en-US" sz="1200" dirty="0">
              <a:solidFill>
                <a:schemeClr val="tx1"/>
              </a:solidFill>
              <a:latin typeface="Times New Roman" pitchFamily="18" charset="0"/>
              <a:cs typeface="Times New Roman" pitchFamily="18" charset="0"/>
            </a:endParaRPr>
          </a:p>
        </p:txBody>
      </p:sp>
      <p:sp>
        <p:nvSpPr>
          <p:cNvPr id="28" name="Content Placeholder 2"/>
          <p:cNvSpPr txBox="1">
            <a:spLocks/>
          </p:cNvSpPr>
          <p:nvPr/>
        </p:nvSpPr>
        <p:spPr>
          <a:xfrm>
            <a:off x="4450787" y="5793402"/>
            <a:ext cx="1649433" cy="599802"/>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dirty="0">
                <a:solidFill>
                  <a:schemeClr val="tx1"/>
                </a:solidFill>
                <a:latin typeface="Times New Roman" pitchFamily="18" charset="0"/>
                <a:cs typeface="Times New Roman" pitchFamily="18" charset="0"/>
              </a:rPr>
              <a:t>       Гол мөрний урсац</a:t>
            </a:r>
          </a:p>
          <a:p>
            <a:pPr algn="l"/>
            <a:r>
              <a:rPr lang="mn-MN" sz="1200" dirty="0">
                <a:solidFill>
                  <a:schemeClr val="tx1"/>
                </a:solidFill>
                <a:latin typeface="Times New Roman" pitchFamily="18" charset="0"/>
                <a:cs typeface="Times New Roman" pitchFamily="18" charset="0"/>
              </a:rPr>
              <a:t>бүрэлдэх эхийн </a:t>
            </a:r>
            <a:r>
              <a:rPr lang="mn-MN" sz="1200" b="1" dirty="0">
                <a:solidFill>
                  <a:schemeClr val="tx1"/>
                </a:solidFill>
                <a:latin typeface="Times New Roman" pitchFamily="18" charset="0"/>
                <a:cs typeface="Times New Roman" pitchFamily="18" charset="0"/>
              </a:rPr>
              <a:t>44,7%</a:t>
            </a:r>
          </a:p>
        </p:txBody>
      </p:sp>
      <p:sp>
        <p:nvSpPr>
          <p:cNvPr id="29" name="Content Placeholder 2"/>
          <p:cNvSpPr txBox="1">
            <a:spLocks/>
          </p:cNvSpPr>
          <p:nvPr/>
        </p:nvSpPr>
        <p:spPr>
          <a:xfrm>
            <a:off x="6388140" y="5804348"/>
            <a:ext cx="1742912" cy="599802"/>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dirty="0">
                <a:solidFill>
                  <a:schemeClr val="tx1"/>
                </a:solidFill>
                <a:latin typeface="Times New Roman" pitchFamily="18" charset="0"/>
                <a:cs typeface="Times New Roman" pitchFamily="18" charset="0"/>
              </a:rPr>
              <a:t>Ойн сав бүхий                   газрын</a:t>
            </a:r>
            <a:r>
              <a:rPr lang="mn-MN" sz="1200" b="1" dirty="0">
                <a:solidFill>
                  <a:schemeClr val="tx1"/>
                </a:solidFill>
                <a:latin typeface="Times New Roman" pitchFamily="18" charset="0"/>
                <a:cs typeface="Times New Roman" pitchFamily="18" charset="0"/>
              </a:rPr>
              <a:t> 36,8%</a:t>
            </a:r>
            <a:endParaRPr lang="en-US" sz="1200" b="1" dirty="0">
              <a:solidFill>
                <a:schemeClr val="tx1"/>
              </a:solidFill>
              <a:latin typeface="Times New Roman" pitchFamily="18" charset="0"/>
              <a:cs typeface="Times New Roman" pitchFamily="18" charset="0"/>
            </a:endParaRPr>
          </a:p>
        </p:txBody>
      </p:sp>
      <p:sp>
        <p:nvSpPr>
          <p:cNvPr id="30" name="Content Placeholder 2"/>
          <p:cNvSpPr txBox="1">
            <a:spLocks/>
          </p:cNvSpPr>
          <p:nvPr/>
        </p:nvSpPr>
        <p:spPr>
          <a:xfrm>
            <a:off x="5345193" y="6348884"/>
            <a:ext cx="2266612" cy="463187"/>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dirty="0">
                <a:solidFill>
                  <a:schemeClr val="tx1"/>
                </a:solidFill>
                <a:latin typeface="Times New Roman" pitchFamily="18" charset="0"/>
                <a:cs typeface="Times New Roman" pitchFamily="18" charset="0"/>
              </a:rPr>
              <a:t>ТХГН-т хамрагдаж байна</a:t>
            </a:r>
            <a:endParaRPr lang="en-US" sz="1200" dirty="0">
              <a:solidFill>
                <a:schemeClr val="tx1"/>
              </a:solidFill>
              <a:latin typeface="Times New Roman" pitchFamily="18" charset="0"/>
              <a:cs typeface="Times New Roman" pitchFamily="18" charset="0"/>
            </a:endParaRPr>
          </a:p>
        </p:txBody>
      </p:sp>
      <p:sp>
        <p:nvSpPr>
          <p:cNvPr id="31" name="Content Placeholder 2"/>
          <p:cNvSpPr txBox="1">
            <a:spLocks/>
          </p:cNvSpPr>
          <p:nvPr/>
        </p:nvSpPr>
        <p:spPr>
          <a:xfrm>
            <a:off x="8691508" y="4023098"/>
            <a:ext cx="3549343" cy="629566"/>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mn-MN" sz="1599" b="1" dirty="0" smtClean="0">
                <a:solidFill>
                  <a:schemeClr val="tx1"/>
                </a:solidFill>
                <a:latin typeface="Times New Roman" pitchFamily="18" charset="0"/>
                <a:cs typeface="Times New Roman" pitchFamily="18" charset="0"/>
              </a:rPr>
              <a:t>Шинээр УТХ-д авсан 22 газар</a:t>
            </a:r>
            <a:endParaRPr lang="en-US" sz="1599" b="1" dirty="0">
              <a:solidFill>
                <a:schemeClr val="tx1"/>
              </a:solidFill>
              <a:latin typeface="Times New Roman" pitchFamily="18" charset="0"/>
              <a:cs typeface="Times New Roman" pitchFamily="18" charset="0"/>
            </a:endParaRPr>
          </a:p>
        </p:txBody>
      </p:sp>
      <p:sp>
        <p:nvSpPr>
          <p:cNvPr id="32" name="Content Placeholder 2"/>
          <p:cNvSpPr txBox="1">
            <a:spLocks/>
          </p:cNvSpPr>
          <p:nvPr/>
        </p:nvSpPr>
        <p:spPr>
          <a:xfrm>
            <a:off x="8691508" y="1269593"/>
            <a:ext cx="3670992" cy="647822"/>
          </a:xfrm>
          <a:prstGeom prst="rect">
            <a:avLst/>
          </a:prstGeom>
        </p:spPr>
        <p:txBody>
          <a:bodyPr vert="horz" lIns="91405" tIns="45702" rIns="91405" bIns="45702"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mn-MN" sz="1599" b="1" dirty="0">
                <a:solidFill>
                  <a:schemeClr val="tx1"/>
                </a:solidFill>
                <a:latin typeface="Times New Roman" pitchFamily="18" charset="0"/>
                <a:cs typeface="Times New Roman" pitchFamily="18" charset="0"/>
              </a:rPr>
              <a:t>Улсын тусгай хамгаалалттай газар нутаг</a:t>
            </a:r>
            <a:endParaRPr lang="en-US" sz="1599" b="1" dirty="0">
              <a:solidFill>
                <a:schemeClr val="tx1"/>
              </a:solidFill>
              <a:latin typeface="Times New Roman" pitchFamily="18" charset="0"/>
              <a:cs typeface="Times New Roman" pitchFamily="18" charset="0"/>
            </a:endParaRPr>
          </a:p>
        </p:txBody>
      </p:sp>
      <p:sp>
        <p:nvSpPr>
          <p:cNvPr id="33" name="Rectangle 32"/>
          <p:cNvSpPr/>
          <p:nvPr/>
        </p:nvSpPr>
        <p:spPr>
          <a:xfrm>
            <a:off x="7755765" y="6345670"/>
            <a:ext cx="449243" cy="1816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4" name="Rectangle 33"/>
          <p:cNvSpPr/>
          <p:nvPr/>
        </p:nvSpPr>
        <p:spPr>
          <a:xfrm>
            <a:off x="7773126" y="6611741"/>
            <a:ext cx="449243" cy="1816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5" name="Content Placeholder 2"/>
          <p:cNvSpPr txBox="1">
            <a:spLocks/>
          </p:cNvSpPr>
          <p:nvPr/>
        </p:nvSpPr>
        <p:spPr>
          <a:xfrm>
            <a:off x="8247833" y="6308209"/>
            <a:ext cx="2476483" cy="519472"/>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dirty="0">
                <a:solidFill>
                  <a:schemeClr val="tx1"/>
                </a:solidFill>
                <a:latin typeface="Times New Roman" pitchFamily="18" charset="0"/>
                <a:cs typeface="Times New Roman" pitchFamily="18" charset="0"/>
              </a:rPr>
              <a:t>Тусгай хамгаалалттай газар</a:t>
            </a:r>
            <a:endParaRPr lang="en-US" sz="1200" dirty="0">
              <a:solidFill>
                <a:schemeClr val="tx1"/>
              </a:solidFill>
              <a:latin typeface="Times New Roman" pitchFamily="18" charset="0"/>
              <a:cs typeface="Times New Roman" pitchFamily="18" charset="0"/>
            </a:endParaRPr>
          </a:p>
        </p:txBody>
      </p:sp>
      <p:sp>
        <p:nvSpPr>
          <p:cNvPr id="36" name="Content Placeholder 2"/>
          <p:cNvSpPr txBox="1">
            <a:spLocks/>
          </p:cNvSpPr>
          <p:nvPr/>
        </p:nvSpPr>
        <p:spPr>
          <a:xfrm>
            <a:off x="8276989" y="6542406"/>
            <a:ext cx="2931174" cy="519472"/>
          </a:xfrm>
          <a:prstGeom prst="rect">
            <a:avLst/>
          </a:prstGeom>
        </p:spPr>
        <p:txBody>
          <a:bodyPr vert="horz" lIns="91405" tIns="45702" rIns="91405" bIns="4570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dirty="0">
                <a:solidFill>
                  <a:schemeClr val="tx1"/>
                </a:solidFill>
                <a:latin typeface="Times New Roman" pitchFamily="18" charset="0"/>
                <a:cs typeface="Times New Roman" pitchFamily="18" charset="0"/>
              </a:rPr>
              <a:t>Улсын тусгай хамгаалалтанд авах газар</a:t>
            </a:r>
            <a:endParaRPr lang="en-US" sz="1200" dirty="0">
              <a:solidFill>
                <a:schemeClr val="tx1"/>
              </a:solidFill>
              <a:latin typeface="Times New Roman" pitchFamily="18" charset="0"/>
              <a:cs typeface="Times New Roman" pitchFamily="18" charset="0"/>
            </a:endParaRPr>
          </a:p>
        </p:txBody>
      </p:sp>
      <p:sp>
        <p:nvSpPr>
          <p:cNvPr id="37" name="Content Placeholder 2"/>
          <p:cNvSpPr txBox="1">
            <a:spLocks/>
          </p:cNvSpPr>
          <p:nvPr/>
        </p:nvSpPr>
        <p:spPr>
          <a:xfrm>
            <a:off x="5523746" y="292843"/>
            <a:ext cx="6694793" cy="904770"/>
          </a:xfrm>
          <a:prstGeom prst="rect">
            <a:avLst/>
          </a:prstGeom>
        </p:spPr>
        <p:txBody>
          <a:bodyPr vert="horz" lIns="91405" tIns="45702" rIns="91405" bIns="45702"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mn-MN" sz="2399" b="1" dirty="0">
                <a:solidFill>
                  <a:schemeClr val="bg1"/>
                </a:solidFill>
                <a:latin typeface="Times New Roman" pitchFamily="18" charset="0"/>
                <a:cs typeface="Times New Roman" pitchFamily="18" charset="0"/>
              </a:rPr>
              <a:t>ТУСГАЙ ХАМГААЛАЛТТАЙ ГАЗАР НУТАГ </a:t>
            </a:r>
            <a:endParaRPr lang="en-US" sz="2399" b="1" dirty="0">
              <a:solidFill>
                <a:schemeClr val="bg1"/>
              </a:solidFill>
              <a:latin typeface="Times New Roman" pitchFamily="18" charset="0"/>
              <a:cs typeface="Times New Roman" pitchFamily="18" charset="0"/>
            </a:endParaRPr>
          </a:p>
        </p:txBody>
      </p:sp>
      <p:sp>
        <p:nvSpPr>
          <p:cNvPr id="39" name="Content Placeholder 2"/>
          <p:cNvSpPr txBox="1">
            <a:spLocks/>
          </p:cNvSpPr>
          <p:nvPr/>
        </p:nvSpPr>
        <p:spPr>
          <a:xfrm>
            <a:off x="9304309" y="2637218"/>
            <a:ext cx="682843" cy="325780"/>
          </a:xfrm>
          <a:prstGeom prst="rect">
            <a:avLst/>
          </a:prstGeom>
        </p:spPr>
        <p:txBody>
          <a:bodyPr vert="horz" lIns="91405" tIns="45702" rIns="91405" bIns="45702"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b="1">
                <a:solidFill>
                  <a:schemeClr val="tx1"/>
                </a:solidFill>
                <a:latin typeface="Times New Roman" pitchFamily="18" charset="0"/>
                <a:cs typeface="Times New Roman" pitchFamily="18" charset="0"/>
              </a:rPr>
              <a:t>17,8</a:t>
            </a:r>
            <a:r>
              <a:rPr lang="en-US" sz="1200" b="1">
                <a:solidFill>
                  <a:schemeClr val="tx1"/>
                </a:solidFill>
                <a:latin typeface="Times New Roman" pitchFamily="18" charset="0"/>
                <a:cs typeface="Times New Roman" pitchFamily="18" charset="0"/>
              </a:rPr>
              <a:t>%</a:t>
            </a:r>
            <a:endParaRPr lang="en-US" sz="1200" b="1" dirty="0">
              <a:solidFill>
                <a:schemeClr val="tx1"/>
              </a:solidFill>
              <a:latin typeface="Times New Roman" pitchFamily="18" charset="0"/>
              <a:cs typeface="Times New Roman" pitchFamily="18" charset="0"/>
            </a:endParaRPr>
          </a:p>
        </p:txBody>
      </p:sp>
      <p:sp>
        <p:nvSpPr>
          <p:cNvPr id="40" name="Content Placeholder 2"/>
          <p:cNvSpPr txBox="1">
            <a:spLocks/>
          </p:cNvSpPr>
          <p:nvPr/>
        </p:nvSpPr>
        <p:spPr>
          <a:xfrm>
            <a:off x="9771212" y="2263224"/>
            <a:ext cx="629723" cy="359901"/>
          </a:xfrm>
          <a:prstGeom prst="rect">
            <a:avLst/>
          </a:prstGeom>
        </p:spPr>
        <p:txBody>
          <a:bodyPr vert="horz" lIns="91405" tIns="45702" rIns="91405" bIns="45702"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b="1">
                <a:solidFill>
                  <a:schemeClr val="tx1"/>
                </a:solidFill>
                <a:latin typeface="Times New Roman" pitchFamily="18" charset="0"/>
                <a:cs typeface="Times New Roman" pitchFamily="18" charset="0"/>
              </a:rPr>
              <a:t>27,6</a:t>
            </a:r>
            <a:endParaRPr lang="en-US" sz="1200" b="1" dirty="0">
              <a:solidFill>
                <a:schemeClr val="tx1"/>
              </a:solidFill>
              <a:latin typeface="Times New Roman" pitchFamily="18" charset="0"/>
              <a:cs typeface="Times New Roman" pitchFamily="18" charset="0"/>
            </a:endParaRPr>
          </a:p>
        </p:txBody>
      </p:sp>
      <p:sp>
        <p:nvSpPr>
          <p:cNvPr id="41" name="Content Placeholder 2"/>
          <p:cNvSpPr txBox="1">
            <a:spLocks/>
          </p:cNvSpPr>
          <p:nvPr/>
        </p:nvSpPr>
        <p:spPr>
          <a:xfrm>
            <a:off x="10218486" y="2637217"/>
            <a:ext cx="526957" cy="259736"/>
          </a:xfrm>
          <a:prstGeom prst="rect">
            <a:avLst/>
          </a:prstGeom>
        </p:spPr>
        <p:txBody>
          <a:bodyPr vert="horz" lIns="91405" tIns="45702" rIns="91405" bIns="45702"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b="1">
                <a:solidFill>
                  <a:schemeClr val="tx1"/>
                </a:solidFill>
                <a:latin typeface="Times New Roman" pitchFamily="18" charset="0"/>
                <a:cs typeface="Times New Roman" pitchFamily="18" charset="0"/>
              </a:rPr>
              <a:t>25%</a:t>
            </a:r>
            <a:endParaRPr lang="en-US" sz="1200" b="1" dirty="0">
              <a:solidFill>
                <a:schemeClr val="tx1"/>
              </a:solidFill>
              <a:latin typeface="Times New Roman" pitchFamily="18" charset="0"/>
              <a:cs typeface="Times New Roman" pitchFamily="18" charset="0"/>
            </a:endParaRPr>
          </a:p>
        </p:txBody>
      </p:sp>
      <p:sp>
        <p:nvSpPr>
          <p:cNvPr id="42" name="Content Placeholder 2"/>
          <p:cNvSpPr txBox="1">
            <a:spLocks/>
          </p:cNvSpPr>
          <p:nvPr/>
        </p:nvSpPr>
        <p:spPr>
          <a:xfrm>
            <a:off x="10593780" y="2272504"/>
            <a:ext cx="760996" cy="364714"/>
          </a:xfrm>
          <a:prstGeom prst="rect">
            <a:avLst/>
          </a:prstGeom>
        </p:spPr>
        <p:txBody>
          <a:bodyPr vert="horz" lIns="91405" tIns="45702" rIns="91405" bIns="45702"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b="1">
                <a:solidFill>
                  <a:schemeClr val="tx1"/>
                </a:solidFill>
                <a:latin typeface="Times New Roman" pitchFamily="18" charset="0"/>
                <a:cs typeface="Times New Roman" pitchFamily="18" charset="0"/>
              </a:rPr>
              <a:t>39,1</a:t>
            </a:r>
            <a:endParaRPr lang="en-US" sz="1200" b="1" dirty="0">
              <a:solidFill>
                <a:schemeClr val="tx1"/>
              </a:solidFill>
              <a:latin typeface="Times New Roman" pitchFamily="18" charset="0"/>
              <a:cs typeface="Times New Roman" pitchFamily="18" charset="0"/>
            </a:endParaRPr>
          </a:p>
        </p:txBody>
      </p:sp>
      <p:sp>
        <p:nvSpPr>
          <p:cNvPr id="43" name="Content Placeholder 2"/>
          <p:cNvSpPr txBox="1">
            <a:spLocks/>
          </p:cNvSpPr>
          <p:nvPr/>
        </p:nvSpPr>
        <p:spPr>
          <a:xfrm>
            <a:off x="11048757" y="2565238"/>
            <a:ext cx="529743" cy="320967"/>
          </a:xfrm>
          <a:prstGeom prst="rect">
            <a:avLst/>
          </a:prstGeom>
        </p:spPr>
        <p:txBody>
          <a:bodyPr vert="horz" lIns="91405" tIns="45702" rIns="91405" bIns="45702"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b="1">
                <a:solidFill>
                  <a:schemeClr val="tx1"/>
                </a:solidFill>
                <a:latin typeface="Times New Roman" pitchFamily="18" charset="0"/>
                <a:cs typeface="Times New Roman" pitchFamily="18" charset="0"/>
              </a:rPr>
              <a:t>30</a:t>
            </a:r>
            <a:r>
              <a:rPr lang="en-US" sz="1200" b="1">
                <a:solidFill>
                  <a:schemeClr val="tx1"/>
                </a:solidFill>
                <a:latin typeface="Times New Roman" pitchFamily="18" charset="0"/>
                <a:cs typeface="Times New Roman" pitchFamily="18" charset="0"/>
              </a:rPr>
              <a:t>%</a:t>
            </a:r>
            <a:endParaRPr lang="en-US" sz="1200" b="1" dirty="0">
              <a:solidFill>
                <a:schemeClr val="tx1"/>
              </a:solidFill>
              <a:latin typeface="Times New Roman" pitchFamily="18" charset="0"/>
              <a:cs typeface="Times New Roman" pitchFamily="18" charset="0"/>
            </a:endParaRPr>
          </a:p>
        </p:txBody>
      </p:sp>
      <p:sp>
        <p:nvSpPr>
          <p:cNvPr id="44" name="Content Placeholder 2"/>
          <p:cNvSpPr txBox="1">
            <a:spLocks/>
          </p:cNvSpPr>
          <p:nvPr/>
        </p:nvSpPr>
        <p:spPr>
          <a:xfrm>
            <a:off x="11462255" y="2250730"/>
            <a:ext cx="612324" cy="386488"/>
          </a:xfrm>
          <a:prstGeom prst="rect">
            <a:avLst/>
          </a:prstGeom>
        </p:spPr>
        <p:txBody>
          <a:bodyPr vert="horz" lIns="91405" tIns="45702" rIns="91405" bIns="45702"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b="1">
                <a:solidFill>
                  <a:schemeClr val="tx1"/>
                </a:solidFill>
                <a:latin typeface="Times New Roman" pitchFamily="18" charset="0"/>
                <a:cs typeface="Times New Roman" pitchFamily="18" charset="0"/>
              </a:rPr>
              <a:t>46,9</a:t>
            </a:r>
            <a:endParaRPr lang="en-US" sz="1200" b="1" dirty="0">
              <a:solidFill>
                <a:schemeClr val="tx1"/>
              </a:solidFill>
              <a:latin typeface="Times New Roman" pitchFamily="18" charset="0"/>
              <a:cs typeface="Times New Roman" pitchFamily="18" charset="0"/>
            </a:endParaRPr>
          </a:p>
        </p:txBody>
      </p:sp>
      <p:sp>
        <p:nvSpPr>
          <p:cNvPr id="45" name="Content Placeholder 2"/>
          <p:cNvSpPr txBox="1">
            <a:spLocks/>
          </p:cNvSpPr>
          <p:nvPr/>
        </p:nvSpPr>
        <p:spPr>
          <a:xfrm>
            <a:off x="9532176" y="3529165"/>
            <a:ext cx="526957" cy="259736"/>
          </a:xfrm>
          <a:prstGeom prst="rect">
            <a:avLst/>
          </a:prstGeom>
        </p:spPr>
        <p:txBody>
          <a:bodyPr vert="horz" lIns="91405" tIns="45702" rIns="91405" bIns="45702"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b="1" dirty="0">
                <a:solidFill>
                  <a:schemeClr val="tx1"/>
                </a:solidFill>
                <a:latin typeface="Times New Roman" pitchFamily="18" charset="0"/>
                <a:cs typeface="Times New Roman" pitchFamily="18" charset="0"/>
              </a:rPr>
              <a:t>2017</a:t>
            </a:r>
            <a:endParaRPr lang="en-US" sz="1200" b="1" dirty="0">
              <a:solidFill>
                <a:schemeClr val="tx1"/>
              </a:solidFill>
              <a:latin typeface="Times New Roman" pitchFamily="18" charset="0"/>
              <a:cs typeface="Times New Roman" pitchFamily="18" charset="0"/>
            </a:endParaRPr>
          </a:p>
        </p:txBody>
      </p:sp>
      <p:sp>
        <p:nvSpPr>
          <p:cNvPr id="46" name="Content Placeholder 2"/>
          <p:cNvSpPr txBox="1">
            <a:spLocks/>
          </p:cNvSpPr>
          <p:nvPr/>
        </p:nvSpPr>
        <p:spPr>
          <a:xfrm>
            <a:off x="10395938" y="3529165"/>
            <a:ext cx="526957" cy="259736"/>
          </a:xfrm>
          <a:prstGeom prst="rect">
            <a:avLst/>
          </a:prstGeom>
        </p:spPr>
        <p:txBody>
          <a:bodyPr vert="horz" lIns="91405" tIns="45702" rIns="91405" bIns="45702"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b="1" dirty="0">
                <a:solidFill>
                  <a:schemeClr val="tx1"/>
                </a:solidFill>
                <a:latin typeface="Times New Roman" pitchFamily="18" charset="0"/>
                <a:cs typeface="Times New Roman" pitchFamily="18" charset="0"/>
              </a:rPr>
              <a:t>2020</a:t>
            </a:r>
            <a:endParaRPr lang="en-US" sz="1200" b="1" dirty="0">
              <a:solidFill>
                <a:schemeClr val="tx1"/>
              </a:solidFill>
              <a:latin typeface="Times New Roman" pitchFamily="18" charset="0"/>
              <a:cs typeface="Times New Roman" pitchFamily="18" charset="0"/>
            </a:endParaRPr>
          </a:p>
        </p:txBody>
      </p:sp>
      <p:sp>
        <p:nvSpPr>
          <p:cNvPr id="47" name="Content Placeholder 2"/>
          <p:cNvSpPr txBox="1">
            <a:spLocks/>
          </p:cNvSpPr>
          <p:nvPr/>
        </p:nvSpPr>
        <p:spPr>
          <a:xfrm>
            <a:off x="11187721" y="3529165"/>
            <a:ext cx="526957" cy="259736"/>
          </a:xfrm>
          <a:prstGeom prst="rect">
            <a:avLst/>
          </a:prstGeom>
        </p:spPr>
        <p:txBody>
          <a:bodyPr vert="horz" lIns="91405" tIns="45702" rIns="91405" bIns="45702"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mn-MN" sz="1200" b="1" dirty="0">
                <a:solidFill>
                  <a:schemeClr val="tx1"/>
                </a:solidFill>
                <a:latin typeface="Times New Roman" pitchFamily="18" charset="0"/>
                <a:cs typeface="Times New Roman" pitchFamily="18" charset="0"/>
              </a:rPr>
              <a:t>2030</a:t>
            </a:r>
            <a:endParaRPr lang="en-US" sz="1200" b="1" dirty="0">
              <a:solidFill>
                <a:schemeClr val="tx1"/>
              </a:solidFill>
              <a:latin typeface="Times New Roman" pitchFamily="18" charset="0"/>
              <a:cs typeface="Times New Roman" pitchFamily="18" charset="0"/>
            </a:endParaRPr>
          </a:p>
        </p:txBody>
      </p:sp>
      <p:sp>
        <p:nvSpPr>
          <p:cNvPr id="3" name="Rectangle 2"/>
          <p:cNvSpPr/>
          <p:nvPr/>
        </p:nvSpPr>
        <p:spPr>
          <a:xfrm>
            <a:off x="10174813" y="5589898"/>
            <a:ext cx="2057292" cy="646331"/>
          </a:xfrm>
          <a:prstGeom prst="rect">
            <a:avLst/>
          </a:prstGeom>
        </p:spPr>
        <p:txBody>
          <a:bodyPr wrap="square">
            <a:spAutoFit/>
          </a:bodyPr>
          <a:lstStyle/>
          <a:p>
            <a:pPr algn="ctr"/>
            <a:r>
              <a:rPr lang="mn-MN" sz="1200" dirty="0" smtClean="0">
                <a:solidFill>
                  <a:srgbClr val="0070C0"/>
                </a:solidFill>
                <a:latin typeface="Times New Roman" pitchFamily="18" charset="0"/>
                <a:cs typeface="Times New Roman" pitchFamily="18" charset="0"/>
              </a:rPr>
              <a:t>УИХ-ын 2019.05.02-ны өдрийн нэгдсэн чуулганаар хэлэлцэн баталсан</a:t>
            </a:r>
            <a:endParaRPr lang="mn-MN" sz="1200" dirty="0">
              <a:solidFill>
                <a:srgbClr val="0070C0"/>
              </a:solidFill>
              <a:latin typeface="Times New Roman" pitchFamily="18" charset="0"/>
              <a:cs typeface="Times New Roman" pitchFamily="18" charset="0"/>
            </a:endParaRPr>
          </a:p>
        </p:txBody>
      </p:sp>
      <p:pic>
        <p:nvPicPr>
          <p:cNvPr id="48" name="Picture 3" descr="C:\Users\BBB\Desktop\Info png\New folder\344.png"/>
          <p:cNvPicPr>
            <a:picLocks noChangeAspect="1" noChangeArrowheads="1"/>
          </p:cNvPicPr>
          <p:nvPr/>
        </p:nvPicPr>
        <p:blipFill rotWithShape="1">
          <a:blip r:embed="rId11">
            <a:extLst>
              <a:ext uri="{28A0092B-C50C-407E-A947-70E740481C1C}">
                <a14:useLocalDpi xmlns:a14="http://schemas.microsoft.com/office/drawing/2010/main" val="0"/>
              </a:ext>
            </a:extLst>
          </a:blip>
          <a:srcRect l="7959" t="34636" r="64042"/>
          <a:stretch/>
        </p:blipFill>
        <p:spPr bwMode="auto">
          <a:xfrm>
            <a:off x="9411310" y="2493257"/>
            <a:ext cx="791783" cy="141035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C:\Users\BBB\Desktop\Info png\New folder\344.png"/>
          <p:cNvPicPr>
            <a:picLocks noChangeAspect="1" noChangeArrowheads="1"/>
          </p:cNvPicPr>
          <p:nvPr/>
        </p:nvPicPr>
        <p:blipFill rotWithShape="1">
          <a:blip r:embed="rId11">
            <a:extLst>
              <a:ext uri="{28A0092B-C50C-407E-A947-70E740481C1C}">
                <a14:useLocalDpi xmlns:a14="http://schemas.microsoft.com/office/drawing/2010/main" val="0"/>
              </a:ext>
            </a:extLst>
          </a:blip>
          <a:srcRect l="7959" t="34636" r="64042"/>
          <a:stretch/>
        </p:blipFill>
        <p:spPr bwMode="auto">
          <a:xfrm>
            <a:off x="10275073" y="2493257"/>
            <a:ext cx="791783" cy="141035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C:\Users\BBB\Desktop\Info png\New folder\344.png"/>
          <p:cNvPicPr>
            <a:picLocks noChangeAspect="1" noChangeArrowheads="1"/>
          </p:cNvPicPr>
          <p:nvPr/>
        </p:nvPicPr>
        <p:blipFill rotWithShape="1">
          <a:blip r:embed="rId11">
            <a:extLst>
              <a:ext uri="{28A0092B-C50C-407E-A947-70E740481C1C}">
                <a14:useLocalDpi xmlns:a14="http://schemas.microsoft.com/office/drawing/2010/main" val="0"/>
              </a:ext>
            </a:extLst>
          </a:blip>
          <a:srcRect l="7959" t="34757" r="64042"/>
          <a:stretch/>
        </p:blipFill>
        <p:spPr bwMode="auto">
          <a:xfrm>
            <a:off x="11138836" y="2493256"/>
            <a:ext cx="791783" cy="140774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10814159" y="4586149"/>
            <a:ext cx="750809" cy="307777"/>
          </a:xfrm>
          <a:prstGeom prst="rect">
            <a:avLst/>
          </a:prstGeom>
          <a:noFill/>
        </p:spPr>
        <p:txBody>
          <a:bodyPr wrap="square" rtlCol="0">
            <a:spAutoFit/>
          </a:bodyPr>
          <a:lstStyle/>
          <a:p>
            <a:r>
              <a:rPr lang="mn-MN" sz="1400" b="1" dirty="0" smtClean="0">
                <a:solidFill>
                  <a:srgbClr val="0070C0"/>
                </a:solidFill>
                <a:latin typeface="Arial" panose="020B0604020202020204" pitchFamily="34" charset="0"/>
                <a:cs typeface="Arial" panose="020B0604020202020204" pitchFamily="34" charset="0"/>
              </a:rPr>
              <a:t>19.8%</a:t>
            </a:r>
            <a:endParaRPr lang="en-US" sz="1400" b="1" dirty="0">
              <a:solidFill>
                <a:srgbClr val="0070C0"/>
              </a:solidFill>
              <a:latin typeface="Arial" panose="020B0604020202020204" pitchFamily="34" charset="0"/>
              <a:cs typeface="Arial" panose="020B0604020202020204" pitchFamily="34" charset="0"/>
            </a:endParaRPr>
          </a:p>
        </p:txBody>
      </p:sp>
      <p:cxnSp>
        <p:nvCxnSpPr>
          <p:cNvPr id="52" name="Straight Arrow Connector 51"/>
          <p:cNvCxnSpPr/>
          <p:nvPr/>
        </p:nvCxnSpPr>
        <p:spPr>
          <a:xfrm flipV="1">
            <a:off x="11499959" y="4509949"/>
            <a:ext cx="0" cy="30777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99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ãmab png logo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2843" y="4660900"/>
            <a:ext cx="69058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6"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32" y="3048002"/>
            <a:ext cx="751032"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2"/>
          <p:cNvPicPr>
            <a:picLocks noChangeAspect="1" noChangeArrowheads="1"/>
          </p:cNvPicPr>
          <p:nvPr/>
        </p:nvPicPr>
        <p:blipFill rotWithShape="1">
          <a:blip r:embed="rId4" cstate="print">
            <a:clrChange>
              <a:clrFrom>
                <a:srgbClr val="FFFFFF"/>
              </a:clrFrom>
              <a:clrTo>
                <a:srgbClr val="FFFFFF">
                  <a:alpha val="0"/>
                </a:srgbClr>
              </a:clrTo>
            </a:clrChange>
            <a:duotone>
              <a:schemeClr val="accent3">
                <a:shade val="45000"/>
                <a:satMod val="135000"/>
              </a:schemeClr>
              <a:prstClr val="white"/>
            </a:duotone>
          </a:blip>
          <a:srcRect l="18036" t="36707" r="73221" b="44977"/>
          <a:stretch/>
        </p:blipFill>
        <p:spPr bwMode="auto">
          <a:xfrm>
            <a:off x="8106564" y="2263718"/>
            <a:ext cx="1376129" cy="479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3" name="Picture 42" descr="ãÐ¡Ð¾ÑÐ»ÑÐ½ Ó©Ð²ãã®ç»åæ¤ç´¢çµæ"/>
          <p:cNvPicPr>
            <a:picLocks noChangeAspect="1" noChangeArrowheads="1"/>
          </p:cNvPicPr>
          <p:nvPr/>
        </p:nvPicPr>
        <p:blipFill>
          <a:blip r:embed="rId5">
            <a:extLst>
              <a:ext uri="{28A0092B-C50C-407E-A947-70E740481C1C}">
                <a14:useLocalDpi xmlns:a14="http://schemas.microsoft.com/office/drawing/2010/main" val="0"/>
              </a:ext>
            </a:extLst>
          </a:blip>
          <a:srcRect l="19943" t="2045" r="5266" b="41466"/>
          <a:stretch>
            <a:fillRect/>
          </a:stretch>
        </p:blipFill>
        <p:spPr bwMode="auto">
          <a:xfrm>
            <a:off x="9072832" y="3081338"/>
            <a:ext cx="87925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3"/>
          <p:cNvSpPr>
            <a:spLocks noChangeArrowheads="1"/>
          </p:cNvSpPr>
          <p:nvPr/>
        </p:nvSpPr>
        <p:spPr bwMode="auto">
          <a:xfrm>
            <a:off x="2947344" y="115888"/>
            <a:ext cx="788400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mn-MN" b="1" dirty="0">
                <a:solidFill>
                  <a:srgbClr val="002060"/>
                </a:solidFill>
                <a:latin typeface="Arial" pitchFamily="34" charset="0"/>
              </a:rPr>
              <a:t>ТХГН-ИЙН ҮНДЭСНИЙ ХӨТӨЛБӨРИЙН ЭХНИЙ 2 ҮЕ ШАТНЫ ХУГАЦААНД ХҮРСЭН  ҮР ДҮН</a:t>
            </a:r>
            <a:endParaRPr lang="en-US" dirty="0">
              <a:solidFill>
                <a:srgbClr val="002060"/>
              </a:solidFill>
            </a:endParaRPr>
          </a:p>
        </p:txBody>
      </p:sp>
      <p:pic>
        <p:nvPicPr>
          <p:cNvPr id="17415" name="Picture 2" descr="https://png.kisspng.com/sh/3bd201506bf08b70f8908f1603b7c9f9/L4Dxd3E5UME5OGU1TZH9YYeye7r6kCBvb154fdN8b36whMPshb1mdpRmiOVAbHH3dbW0kP90fKRoitt5dD32dbL6jB50NWZme6dsMnPpdLbpWPQ6Nmk2T6IAMUi6QYa5UskxQWo1S6s6MkOxgLBu/kisspng-season-tree-encapsulated-postscript-seasons-5ac5c2cfdeb8d9.8170518715229099039123.png"/>
          <p:cNvPicPr>
            <a:picLocks noChangeAspect="1" noChangeArrowheads="1"/>
          </p:cNvPicPr>
          <p:nvPr/>
        </p:nvPicPr>
        <p:blipFill>
          <a:blip r:embed="rId6">
            <a:extLst>
              <a:ext uri="{28A0092B-C50C-407E-A947-70E740481C1C}">
                <a14:useLocalDpi xmlns:a14="http://schemas.microsoft.com/office/drawing/2010/main" val="0"/>
              </a:ext>
            </a:extLst>
          </a:blip>
          <a:srcRect r="53503" b="49471"/>
          <a:stretch>
            <a:fillRect/>
          </a:stretch>
        </p:blipFill>
        <p:spPr bwMode="auto">
          <a:xfrm>
            <a:off x="3269737" y="1371600"/>
            <a:ext cx="580309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 descr="unesco.png"/>
          <p:cNvPicPr>
            <a:picLocks noChangeAspect="1" noChangeArrowheads="1"/>
          </p:cNvPicPr>
          <p:nvPr/>
        </p:nvPicPr>
        <p:blipFill>
          <a:blip r:embed="rId7" cstate="print">
            <a:extLst>
              <a:ext uri="{28A0092B-C50C-407E-A947-70E740481C1C}">
                <a14:useLocalDpi xmlns:a14="http://schemas.microsoft.com/office/drawing/2010/main" val="0"/>
              </a:ext>
            </a:extLst>
          </a:blip>
          <a:srcRect l="66731" t="7487" r="2995" b="41341"/>
          <a:stretch>
            <a:fillRect/>
          </a:stretch>
        </p:blipFill>
        <p:spPr bwMode="auto">
          <a:xfrm>
            <a:off x="8622214" y="3962402"/>
            <a:ext cx="697909"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6" descr="ãramsar png logoãã®ç»åæ¤ç´¢çµæ"/>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3586" y="5437190"/>
            <a:ext cx="533049"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6" descr="ãramsar png logoãã®ç»åæ¤ç´¢çµæ"/>
          <p:cNvPicPr>
            <a:picLocks noChangeAspect="1" noChangeArrowheads="1"/>
          </p:cNvPicPr>
          <p:nvPr/>
        </p:nvPicPr>
        <p:blipFill>
          <a:blip r:embed="rId9">
            <a:extLst>
              <a:ext uri="{28A0092B-C50C-407E-A947-70E740481C1C}">
                <a14:useLocalDpi xmlns:a14="http://schemas.microsoft.com/office/drawing/2010/main" val="0"/>
              </a:ext>
            </a:extLst>
          </a:blip>
          <a:srcRect l="36905" t="39816" r="36905" b="10580"/>
          <a:stretch>
            <a:fillRect/>
          </a:stretch>
        </p:blipFill>
        <p:spPr bwMode="auto">
          <a:xfrm>
            <a:off x="3815609" y="4800602"/>
            <a:ext cx="68508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AutoShape 8" descr="ãsustainable development goals logo pngãã®ç»åæ¤ç´¢çµæ"/>
          <p:cNvSpPr>
            <a:spLocks noChangeAspect="1" noChangeArrowheads="1"/>
          </p:cNvSpPr>
          <p:nvPr/>
        </p:nvSpPr>
        <p:spPr bwMode="auto">
          <a:xfrm>
            <a:off x="166693" y="-144463"/>
            <a:ext cx="35170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20" name="AutoShape 10" descr="ãsustainable development goals logo pngãã®ç»åæ¤ç´¢çµæ"/>
          <p:cNvSpPr>
            <a:spLocks noChangeAspect="1" noChangeArrowheads="1"/>
          </p:cNvSpPr>
          <p:nvPr/>
        </p:nvSpPr>
        <p:spPr bwMode="auto">
          <a:xfrm>
            <a:off x="342544" y="79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21" name="AutoShape 12" descr="ãsustainable development goals logo pngãã®ç»åæ¤ç´¢çµæ"/>
          <p:cNvSpPr>
            <a:spLocks noChangeAspect="1" noChangeArrowheads="1"/>
          </p:cNvSpPr>
          <p:nvPr/>
        </p:nvSpPr>
        <p:spPr bwMode="auto">
          <a:xfrm>
            <a:off x="518396" y="1603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22" name="AutoShape 14" descr="ãsustainable development goals logo pngãã®ç»åæ¤ç´¢çµæ"/>
          <p:cNvSpPr>
            <a:spLocks noChangeAspect="1" noChangeArrowheads="1"/>
          </p:cNvSpPr>
          <p:nvPr/>
        </p:nvSpPr>
        <p:spPr bwMode="auto">
          <a:xfrm>
            <a:off x="694247" y="3127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23" name="AutoShape 16" descr="ãsustainable development goals logo pngãã®ç»åæ¤ç´¢çµæ"/>
          <p:cNvSpPr>
            <a:spLocks noChangeAspect="1" noChangeArrowheads="1"/>
          </p:cNvSpPr>
          <p:nvPr/>
        </p:nvSpPr>
        <p:spPr bwMode="auto">
          <a:xfrm>
            <a:off x="870098" y="4651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24" name="AutoShape 18" descr="ãsustainable development goals logo pngãã®ç»åæ¤ç´¢çµæ"/>
          <p:cNvSpPr>
            <a:spLocks noChangeAspect="1" noChangeArrowheads="1"/>
          </p:cNvSpPr>
          <p:nvPr/>
        </p:nvSpPr>
        <p:spPr bwMode="auto">
          <a:xfrm>
            <a:off x="1045950" y="6175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7425" name="Picture 19"/>
          <p:cNvPicPr>
            <a:picLocks noChangeAspect="1" noChangeArrowheads="1"/>
          </p:cNvPicPr>
          <p:nvPr/>
        </p:nvPicPr>
        <p:blipFill>
          <a:blip r:embed="rId10">
            <a:extLst>
              <a:ext uri="{28A0092B-C50C-407E-A947-70E740481C1C}">
                <a14:useLocalDpi xmlns:a14="http://schemas.microsoft.com/office/drawing/2010/main" val="0"/>
              </a:ext>
            </a:extLst>
          </a:blip>
          <a:srcRect l="37544" t="75607" r="55234" b="8652"/>
          <a:stretch>
            <a:fillRect/>
          </a:stretch>
        </p:blipFill>
        <p:spPr bwMode="auto">
          <a:xfrm>
            <a:off x="5773787" y="838202"/>
            <a:ext cx="55136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Elbow Connector 14"/>
          <p:cNvCxnSpPr>
            <a:endCxn id="17427" idx="3"/>
          </p:cNvCxnSpPr>
          <p:nvPr/>
        </p:nvCxnSpPr>
        <p:spPr>
          <a:xfrm rot="10800000" flipV="1">
            <a:off x="5055726" y="5181600"/>
            <a:ext cx="879257" cy="566738"/>
          </a:xfrm>
          <a:prstGeom prst="bentConnector3">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7427" name="Picture 6" descr="ãramsar png logoãã®ç»åæ¤ç´¢çµæ"/>
          <p:cNvPicPr>
            <a:picLocks noChangeAspect="1" noChangeArrowheads="1"/>
          </p:cNvPicPr>
          <p:nvPr/>
        </p:nvPicPr>
        <p:blipFill>
          <a:blip r:embed="rId9">
            <a:extLst>
              <a:ext uri="{28A0092B-C50C-407E-A947-70E740481C1C}">
                <a14:useLocalDpi xmlns:a14="http://schemas.microsoft.com/office/drawing/2010/main" val="0"/>
              </a:ext>
            </a:extLst>
          </a:blip>
          <a:srcRect l="9648" t="35982" r="76028" b="6773"/>
          <a:stretch>
            <a:fillRect/>
          </a:stretch>
        </p:blipFill>
        <p:spPr bwMode="auto">
          <a:xfrm>
            <a:off x="4584959" y="5478465"/>
            <a:ext cx="47076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Elbow Connector 16"/>
          <p:cNvCxnSpPr>
            <a:endCxn id="17418" idx="3"/>
          </p:cNvCxnSpPr>
          <p:nvPr/>
        </p:nvCxnSpPr>
        <p:spPr>
          <a:xfrm rot="10800000" flipV="1">
            <a:off x="4502529" y="4800602"/>
            <a:ext cx="1410474" cy="187325"/>
          </a:xfrm>
          <a:prstGeom prst="bentConnector3">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endCxn id="17417" idx="1"/>
          </p:cNvCxnSpPr>
          <p:nvPr/>
        </p:nvCxnSpPr>
        <p:spPr>
          <a:xfrm>
            <a:off x="6074199" y="5326063"/>
            <a:ext cx="529387" cy="360362"/>
          </a:xfrm>
          <a:prstGeom prst="bentConnector3">
            <a:avLst>
              <a:gd name="adj1" fmla="val 50000"/>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7410" idx="1"/>
          </p:cNvCxnSpPr>
          <p:nvPr/>
        </p:nvCxnSpPr>
        <p:spPr>
          <a:xfrm>
            <a:off x="6163958" y="4660900"/>
            <a:ext cx="1318886" cy="298450"/>
          </a:xfrm>
          <a:prstGeom prst="bentConnector3">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7416" idx="1"/>
          </p:cNvCxnSpPr>
          <p:nvPr/>
        </p:nvCxnSpPr>
        <p:spPr>
          <a:xfrm rot="10800000" flipV="1">
            <a:off x="7310655" y="4249740"/>
            <a:ext cx="1311558" cy="73025"/>
          </a:xfrm>
          <a:prstGeom prst="bentConnector3">
            <a:avLst>
              <a:gd name="adj1" fmla="val 50000"/>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endCxn id="17425" idx="2"/>
          </p:cNvCxnSpPr>
          <p:nvPr/>
        </p:nvCxnSpPr>
        <p:spPr>
          <a:xfrm rot="5400000" flipH="1" flipV="1">
            <a:off x="5154729" y="1969781"/>
            <a:ext cx="1560513" cy="230804"/>
          </a:xfrm>
          <a:prstGeom prst="bentConnector3">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7433" name="Rectangle 73727"/>
          <p:cNvSpPr>
            <a:spLocks noChangeArrowheads="1"/>
          </p:cNvSpPr>
          <p:nvPr/>
        </p:nvSpPr>
        <p:spPr bwMode="auto">
          <a:xfrm>
            <a:off x="2038779" y="5486402"/>
            <a:ext cx="263410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mn-MN" sz="1300">
                <a:solidFill>
                  <a:srgbClr val="002060"/>
                </a:solidFill>
                <a:latin typeface="Times New Roman" pitchFamily="18" charset="0"/>
                <a:cs typeface="Times New Roman" pitchFamily="18" charset="0"/>
              </a:rPr>
              <a:t>Монгол орны гол мөрний урсац бүрэлдэх эхийн  </a:t>
            </a:r>
            <a:r>
              <a:rPr lang="mn-MN" sz="1300" b="1">
                <a:solidFill>
                  <a:srgbClr val="C00000"/>
                </a:solidFill>
                <a:latin typeface="Times New Roman" pitchFamily="18" charset="0"/>
                <a:cs typeface="Times New Roman" pitchFamily="18" charset="0"/>
              </a:rPr>
              <a:t>44.7</a:t>
            </a:r>
            <a:r>
              <a:rPr lang="mn-MN" sz="1300">
                <a:solidFill>
                  <a:srgbClr val="002060"/>
                </a:solidFill>
                <a:latin typeface="Times New Roman" pitchFamily="18" charset="0"/>
                <a:cs typeface="Times New Roman" pitchFamily="18" charset="0"/>
              </a:rPr>
              <a:t>%</a:t>
            </a:r>
            <a:endParaRPr lang="en-US" sz="1300">
              <a:solidFill>
                <a:srgbClr val="002060"/>
              </a:solidFill>
              <a:latin typeface="Times New Roman" pitchFamily="18" charset="0"/>
              <a:cs typeface="Times New Roman" pitchFamily="18" charset="0"/>
            </a:endParaRPr>
          </a:p>
        </p:txBody>
      </p:sp>
      <p:sp>
        <p:nvSpPr>
          <p:cNvPr id="17434" name="Rectangle 73728"/>
          <p:cNvSpPr>
            <a:spLocks noChangeArrowheads="1"/>
          </p:cNvSpPr>
          <p:nvPr/>
        </p:nvSpPr>
        <p:spPr bwMode="auto">
          <a:xfrm>
            <a:off x="1252942" y="4843464"/>
            <a:ext cx="227465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mn-MN" sz="1300">
                <a:solidFill>
                  <a:srgbClr val="002060"/>
                </a:solidFill>
                <a:latin typeface="Times New Roman" pitchFamily="18" charset="0"/>
                <a:cs typeface="Times New Roman" pitchFamily="18" charset="0"/>
              </a:rPr>
              <a:t>Ойн сан бүхий газрын </a:t>
            </a:r>
            <a:r>
              <a:rPr lang="mn-MN" sz="1300" b="1">
                <a:solidFill>
                  <a:srgbClr val="C00000"/>
                </a:solidFill>
                <a:latin typeface="Times New Roman" pitchFamily="18" charset="0"/>
                <a:cs typeface="Times New Roman" pitchFamily="18" charset="0"/>
              </a:rPr>
              <a:t>36.8</a:t>
            </a:r>
            <a:r>
              <a:rPr lang="mn-MN" sz="1300">
                <a:solidFill>
                  <a:srgbClr val="002060"/>
                </a:solidFill>
                <a:latin typeface="Times New Roman" pitchFamily="18" charset="0"/>
                <a:cs typeface="Times New Roman" pitchFamily="18" charset="0"/>
              </a:rPr>
              <a:t>%</a:t>
            </a:r>
            <a:endParaRPr lang="en-US" sz="1300">
              <a:solidFill>
                <a:srgbClr val="002060"/>
              </a:solidFill>
              <a:latin typeface="Times New Roman" pitchFamily="18" charset="0"/>
              <a:cs typeface="Times New Roman" pitchFamily="18" charset="0"/>
            </a:endParaRPr>
          </a:p>
        </p:txBody>
      </p:sp>
      <p:sp>
        <p:nvSpPr>
          <p:cNvPr id="17435" name="Rectangle 73732"/>
          <p:cNvSpPr>
            <a:spLocks noChangeArrowheads="1"/>
          </p:cNvSpPr>
          <p:nvPr/>
        </p:nvSpPr>
        <p:spPr bwMode="auto">
          <a:xfrm>
            <a:off x="8098323" y="4724402"/>
            <a:ext cx="308472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mn-MN" sz="1300">
                <a:solidFill>
                  <a:srgbClr val="002060"/>
                </a:solidFill>
                <a:latin typeface="Times New Roman" pitchFamily="18" charset="0"/>
                <a:cs typeface="Times New Roman" pitchFamily="18" charset="0"/>
              </a:rPr>
              <a:t>Олон улсын Хүн ба шим мандлын нөөц газрын сүлжээнд - </a:t>
            </a:r>
            <a:r>
              <a:rPr lang="mn-MN" sz="1300" b="1">
                <a:solidFill>
                  <a:srgbClr val="C00000"/>
                </a:solidFill>
                <a:latin typeface="Times New Roman" pitchFamily="18" charset="0"/>
                <a:cs typeface="Times New Roman" pitchFamily="18" charset="0"/>
              </a:rPr>
              <a:t>6</a:t>
            </a:r>
            <a:endParaRPr lang="en-US" sz="1300" b="1">
              <a:solidFill>
                <a:srgbClr val="C00000"/>
              </a:solidFill>
              <a:latin typeface="Times New Roman" pitchFamily="18" charset="0"/>
              <a:cs typeface="Times New Roman" pitchFamily="18" charset="0"/>
            </a:endParaRPr>
          </a:p>
        </p:txBody>
      </p:sp>
      <p:sp>
        <p:nvSpPr>
          <p:cNvPr id="17436" name="Rectangle 73734"/>
          <p:cNvSpPr>
            <a:spLocks noChangeArrowheads="1"/>
          </p:cNvSpPr>
          <p:nvPr/>
        </p:nvSpPr>
        <p:spPr bwMode="auto">
          <a:xfrm>
            <a:off x="9232197" y="4003676"/>
            <a:ext cx="283010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mn-MN" sz="1300">
                <a:solidFill>
                  <a:srgbClr val="002060"/>
                </a:solidFill>
                <a:latin typeface="Times New Roman" pitchFamily="18" charset="0"/>
                <a:cs typeface="Times New Roman" pitchFamily="18" charset="0"/>
              </a:rPr>
              <a:t>Дэлхийн байгаль, соёлын өвийн жагсаалтад – </a:t>
            </a:r>
            <a:r>
              <a:rPr lang="mn-MN" sz="1300" b="1">
                <a:solidFill>
                  <a:srgbClr val="C00000"/>
                </a:solidFill>
                <a:latin typeface="Times New Roman" pitchFamily="18" charset="0"/>
                <a:cs typeface="Times New Roman" pitchFamily="18" charset="0"/>
              </a:rPr>
              <a:t>5</a:t>
            </a:r>
            <a:r>
              <a:rPr lang="mn-MN" sz="1300">
                <a:solidFill>
                  <a:srgbClr val="002060"/>
                </a:solidFill>
                <a:latin typeface="Times New Roman" pitchFamily="18" charset="0"/>
                <a:cs typeface="Times New Roman" pitchFamily="18" charset="0"/>
              </a:rPr>
              <a:t> /1.3 сая га/</a:t>
            </a:r>
            <a:endParaRPr lang="en-US" sz="1300">
              <a:solidFill>
                <a:srgbClr val="002060"/>
              </a:solidFill>
              <a:latin typeface="Times New Roman" pitchFamily="18" charset="0"/>
              <a:cs typeface="Times New Roman" pitchFamily="18" charset="0"/>
            </a:endParaRPr>
          </a:p>
        </p:txBody>
      </p:sp>
      <p:sp>
        <p:nvSpPr>
          <p:cNvPr id="17437" name="Rectangle 73739"/>
          <p:cNvSpPr>
            <a:spLocks noChangeArrowheads="1"/>
          </p:cNvSpPr>
          <p:nvPr/>
        </p:nvSpPr>
        <p:spPr bwMode="auto">
          <a:xfrm>
            <a:off x="2628614" y="838202"/>
            <a:ext cx="3103044"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300" b="1">
                <a:solidFill>
                  <a:srgbClr val="C00000"/>
                </a:solidFill>
                <a:latin typeface="Times New Roman" pitchFamily="18" charset="0"/>
                <a:ea typeface="Roboto Condensed"/>
                <a:cs typeface="Times New Roman" pitchFamily="18" charset="0"/>
              </a:rPr>
              <a:t>102</a:t>
            </a:r>
            <a:r>
              <a:rPr lang="en-US" sz="1300">
                <a:solidFill>
                  <a:srgbClr val="002060"/>
                </a:solidFill>
                <a:latin typeface="Times New Roman" pitchFamily="18" charset="0"/>
                <a:ea typeface="Roboto Condensed"/>
                <a:cs typeface="Times New Roman" pitchFamily="18" charset="0"/>
              </a:rPr>
              <a:t> </a:t>
            </a:r>
            <a:r>
              <a:rPr lang="mn-MN" sz="1300">
                <a:solidFill>
                  <a:srgbClr val="002060"/>
                </a:solidFill>
                <a:latin typeface="Times New Roman" pitchFamily="18" charset="0"/>
                <a:ea typeface="Roboto Condensed"/>
                <a:cs typeface="Times New Roman" pitchFamily="18" charset="0"/>
              </a:rPr>
              <a:t>газрыг УТХГН-ийн сүлжээнд нэгтгэсэн /</a:t>
            </a:r>
            <a:r>
              <a:rPr lang="mn-MN" sz="1300" b="1">
                <a:solidFill>
                  <a:srgbClr val="C00000"/>
                </a:solidFill>
                <a:latin typeface="Times New Roman" pitchFamily="18" charset="0"/>
                <a:ea typeface="Roboto Condensed"/>
                <a:cs typeface="Times New Roman" pitchFamily="18" charset="0"/>
              </a:rPr>
              <a:t>2</a:t>
            </a:r>
            <a:r>
              <a:rPr lang="en-US" sz="1300" b="1">
                <a:solidFill>
                  <a:srgbClr val="C00000"/>
                </a:solidFill>
                <a:latin typeface="Times New Roman" pitchFamily="18" charset="0"/>
                <a:ea typeface="Roboto Condensed"/>
                <a:cs typeface="Times New Roman" pitchFamily="18" charset="0"/>
              </a:rPr>
              <a:t>7</a:t>
            </a:r>
            <a:r>
              <a:rPr lang="mn-MN" sz="1300" b="1">
                <a:solidFill>
                  <a:srgbClr val="C00000"/>
                </a:solidFill>
                <a:latin typeface="Times New Roman" pitchFamily="18" charset="0"/>
                <a:ea typeface="Roboto Condensed"/>
                <a:cs typeface="Times New Roman" pitchFamily="18" charset="0"/>
              </a:rPr>
              <a:t>.</a:t>
            </a:r>
            <a:r>
              <a:rPr lang="en-US" sz="1300" b="1">
                <a:solidFill>
                  <a:srgbClr val="C00000"/>
                </a:solidFill>
                <a:latin typeface="Times New Roman" pitchFamily="18" charset="0"/>
                <a:ea typeface="Roboto Condensed"/>
                <a:cs typeface="Times New Roman" pitchFamily="18" charset="0"/>
              </a:rPr>
              <a:t>9</a:t>
            </a:r>
            <a:r>
              <a:rPr lang="mn-MN" sz="1300" b="1">
                <a:solidFill>
                  <a:srgbClr val="C00000"/>
                </a:solidFill>
                <a:latin typeface="Times New Roman" pitchFamily="18" charset="0"/>
                <a:ea typeface="Roboto Condensed"/>
                <a:cs typeface="Times New Roman" pitchFamily="18" charset="0"/>
              </a:rPr>
              <a:t> </a:t>
            </a:r>
            <a:r>
              <a:rPr lang="mn-MN" sz="1300">
                <a:solidFill>
                  <a:srgbClr val="002060"/>
                </a:solidFill>
                <a:latin typeface="Times New Roman" pitchFamily="18" charset="0"/>
                <a:ea typeface="Roboto Condensed"/>
                <a:cs typeface="Times New Roman" pitchFamily="18" charset="0"/>
              </a:rPr>
              <a:t>сая га буюу</a:t>
            </a:r>
            <a:r>
              <a:rPr lang="mn-MN" sz="1300" b="1">
                <a:solidFill>
                  <a:srgbClr val="C00000"/>
                </a:solidFill>
                <a:latin typeface="Times New Roman" pitchFamily="18" charset="0"/>
                <a:ea typeface="Roboto Condensed"/>
                <a:cs typeface="Times New Roman" pitchFamily="18" charset="0"/>
              </a:rPr>
              <a:t>17.8</a:t>
            </a:r>
            <a:r>
              <a:rPr lang="en-US" sz="1300" b="1">
                <a:solidFill>
                  <a:srgbClr val="C00000"/>
                </a:solidFill>
                <a:latin typeface="Times New Roman" pitchFamily="18" charset="0"/>
                <a:ea typeface="Roboto Condensed"/>
                <a:cs typeface="Times New Roman" pitchFamily="18" charset="0"/>
              </a:rPr>
              <a:t>5</a:t>
            </a:r>
            <a:r>
              <a:rPr lang="mn-MN" sz="1300" b="1">
                <a:solidFill>
                  <a:srgbClr val="C00000"/>
                </a:solidFill>
                <a:latin typeface="Times New Roman" pitchFamily="18" charset="0"/>
                <a:ea typeface="Roboto Condensed"/>
                <a:cs typeface="Times New Roman" pitchFamily="18" charset="0"/>
              </a:rPr>
              <a:t> </a:t>
            </a:r>
            <a:r>
              <a:rPr lang="mn-MN" sz="1300">
                <a:solidFill>
                  <a:srgbClr val="002060"/>
                </a:solidFill>
                <a:latin typeface="Times New Roman" pitchFamily="18" charset="0"/>
                <a:ea typeface="Roboto Condensed"/>
                <a:cs typeface="Times New Roman" pitchFamily="18" charset="0"/>
              </a:rPr>
              <a:t>%/</a:t>
            </a:r>
            <a:endParaRPr lang="es-ES" sz="1300">
              <a:solidFill>
                <a:srgbClr val="002060"/>
              </a:solidFill>
              <a:latin typeface="Times New Roman" pitchFamily="18" charset="0"/>
              <a:ea typeface="Roboto Condensed"/>
              <a:cs typeface="Times New Roman" pitchFamily="18" charset="0"/>
            </a:endParaRPr>
          </a:p>
        </p:txBody>
      </p:sp>
      <p:sp>
        <p:nvSpPr>
          <p:cNvPr id="17438" name="Rectangle 45"/>
          <p:cNvSpPr>
            <a:spLocks noChangeArrowheads="1"/>
          </p:cNvSpPr>
          <p:nvPr/>
        </p:nvSpPr>
        <p:spPr bwMode="auto">
          <a:xfrm>
            <a:off x="6347136" y="955675"/>
            <a:ext cx="5464214"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mn-MN" sz="1300" b="1" dirty="0">
                <a:solidFill>
                  <a:srgbClr val="002060"/>
                </a:solidFill>
                <a:latin typeface="Times New Roman" pitchFamily="18" charset="0"/>
                <a:ea typeface="Roboto Condensed"/>
                <a:cs typeface="Times New Roman" pitchFamily="18" charset="0"/>
              </a:rPr>
              <a:t>УТХГ: </a:t>
            </a:r>
            <a:r>
              <a:rPr lang="en-US" sz="1300" dirty="0">
                <a:solidFill>
                  <a:srgbClr val="002060"/>
                </a:solidFill>
                <a:latin typeface="Times New Roman" pitchFamily="18" charset="0"/>
                <a:ea typeface="Roboto Condensed"/>
                <a:cs typeface="Times New Roman" pitchFamily="18" charset="0"/>
              </a:rPr>
              <a:t>Д</a:t>
            </a:r>
            <a:r>
              <a:rPr lang="mn-MN" sz="1300" dirty="0">
                <a:solidFill>
                  <a:srgbClr val="002060"/>
                </a:solidFill>
                <a:latin typeface="Times New Roman" pitchFamily="18" charset="0"/>
                <a:ea typeface="Roboto Condensed"/>
                <a:cs typeface="Times New Roman" pitchFamily="18" charset="0"/>
              </a:rPr>
              <a:t>ЦГ-</a:t>
            </a:r>
            <a:r>
              <a:rPr lang="mn-MN" sz="1300" b="1" dirty="0">
                <a:solidFill>
                  <a:srgbClr val="C00000"/>
                </a:solidFill>
                <a:latin typeface="Times New Roman" pitchFamily="18" charset="0"/>
                <a:ea typeface="Roboto Condensed"/>
                <a:cs typeface="Times New Roman" pitchFamily="18" charset="0"/>
              </a:rPr>
              <a:t>20</a:t>
            </a:r>
            <a:r>
              <a:rPr lang="mn-MN" sz="1300" dirty="0">
                <a:solidFill>
                  <a:srgbClr val="002060"/>
                </a:solidFill>
                <a:latin typeface="Times New Roman" pitchFamily="18" charset="0"/>
                <a:ea typeface="Roboto Condensed"/>
                <a:cs typeface="Times New Roman" pitchFamily="18" charset="0"/>
              </a:rPr>
              <a:t>, БЦГ-</a:t>
            </a:r>
            <a:r>
              <a:rPr lang="mn-MN" sz="1300" b="1" dirty="0">
                <a:solidFill>
                  <a:srgbClr val="C00000"/>
                </a:solidFill>
                <a:latin typeface="Times New Roman" pitchFamily="18" charset="0"/>
                <a:ea typeface="Roboto Condensed"/>
                <a:cs typeface="Times New Roman" pitchFamily="18" charset="0"/>
              </a:rPr>
              <a:t>32</a:t>
            </a:r>
            <a:r>
              <a:rPr lang="mn-MN" sz="1300" dirty="0">
                <a:solidFill>
                  <a:srgbClr val="002060"/>
                </a:solidFill>
                <a:latin typeface="Times New Roman" pitchFamily="18" charset="0"/>
                <a:ea typeface="Roboto Condensed"/>
                <a:cs typeface="Times New Roman" pitchFamily="18" charset="0"/>
              </a:rPr>
              <a:t>, БНГ-</a:t>
            </a:r>
            <a:r>
              <a:rPr lang="mn-MN" sz="1300" b="1" dirty="0">
                <a:solidFill>
                  <a:srgbClr val="C00000"/>
                </a:solidFill>
                <a:latin typeface="Times New Roman" pitchFamily="18" charset="0"/>
                <a:ea typeface="Roboto Condensed"/>
                <a:cs typeface="Times New Roman" pitchFamily="18" charset="0"/>
              </a:rPr>
              <a:t>36</a:t>
            </a:r>
            <a:r>
              <a:rPr lang="mn-MN" sz="1300" dirty="0">
                <a:solidFill>
                  <a:srgbClr val="002060"/>
                </a:solidFill>
                <a:latin typeface="Times New Roman" pitchFamily="18" charset="0"/>
                <a:ea typeface="Roboto Condensed"/>
                <a:cs typeface="Times New Roman" pitchFamily="18" charset="0"/>
              </a:rPr>
              <a:t>, ДГ-</a:t>
            </a:r>
            <a:r>
              <a:rPr lang="mn-MN" sz="1300" b="1" dirty="0">
                <a:solidFill>
                  <a:srgbClr val="C00000"/>
                </a:solidFill>
                <a:latin typeface="Times New Roman" pitchFamily="18" charset="0"/>
                <a:ea typeface="Roboto Condensed"/>
                <a:cs typeface="Times New Roman" pitchFamily="18" charset="0"/>
              </a:rPr>
              <a:t>14</a:t>
            </a:r>
            <a:r>
              <a:rPr lang="mn-MN" sz="1300" dirty="0">
                <a:solidFill>
                  <a:srgbClr val="002060"/>
                </a:solidFill>
                <a:latin typeface="Times New Roman" pitchFamily="18" charset="0"/>
                <a:ea typeface="Roboto Condensed"/>
                <a:cs typeface="Times New Roman" pitchFamily="18" charset="0"/>
              </a:rPr>
              <a:t> </a:t>
            </a:r>
            <a:endParaRPr lang="es-ES" sz="1300" dirty="0">
              <a:solidFill>
                <a:srgbClr val="002060"/>
              </a:solidFill>
              <a:latin typeface="Times New Roman" pitchFamily="18" charset="0"/>
              <a:ea typeface="Roboto Condensed"/>
              <a:cs typeface="Times New Roman" pitchFamily="18" charset="0"/>
            </a:endParaRPr>
          </a:p>
        </p:txBody>
      </p:sp>
      <p:sp>
        <p:nvSpPr>
          <p:cNvPr id="17439" name="AutoShape 21" descr="ãboard protected area logo pngãã®ç»åæ¤ç´¢çµæ"/>
          <p:cNvSpPr>
            <a:spLocks noChangeAspect="1" noChangeArrowheads="1"/>
          </p:cNvSpPr>
          <p:nvPr/>
        </p:nvSpPr>
        <p:spPr bwMode="auto">
          <a:xfrm>
            <a:off x="1221801" y="7699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40" name="AutoShape 23" descr="ãboard protected area logo pngãã®ç»åæ¤ç´¢çµæ"/>
          <p:cNvSpPr>
            <a:spLocks noChangeAspect="1" noChangeArrowheads="1"/>
          </p:cNvSpPr>
          <p:nvPr/>
        </p:nvSpPr>
        <p:spPr bwMode="auto">
          <a:xfrm>
            <a:off x="1397652" y="9223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41" name="AutoShape 26" descr="ãboard protected area logo pngãã®ç»åæ¤ç´¢çµæ"/>
          <p:cNvSpPr>
            <a:spLocks noChangeAspect="1" noChangeArrowheads="1"/>
          </p:cNvSpPr>
          <p:nvPr/>
        </p:nvSpPr>
        <p:spPr bwMode="auto">
          <a:xfrm>
            <a:off x="1573504" y="10747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42" name="AutoShape 28" descr="ãboard protected area logo pngãã®ç»åæ¤ç´¢çµæ"/>
          <p:cNvSpPr>
            <a:spLocks noChangeAspect="1" noChangeArrowheads="1"/>
          </p:cNvSpPr>
          <p:nvPr/>
        </p:nvSpPr>
        <p:spPr bwMode="auto">
          <a:xfrm>
            <a:off x="1749355" y="12271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43" name="Rectangle 73744"/>
          <p:cNvSpPr>
            <a:spLocks noChangeArrowheads="1"/>
          </p:cNvSpPr>
          <p:nvPr/>
        </p:nvSpPr>
        <p:spPr bwMode="auto">
          <a:xfrm>
            <a:off x="1159520" y="1535115"/>
            <a:ext cx="22915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mn-MN" sz="1300" dirty="0">
                <a:solidFill>
                  <a:srgbClr val="002060"/>
                </a:solidFill>
                <a:latin typeface="Times New Roman" pitchFamily="18" charset="0"/>
                <a:cs typeface="Times New Roman" pitchFamily="18" charset="0"/>
              </a:rPr>
              <a:t>Ургамлын үндсэн тархац нутгийн </a:t>
            </a:r>
            <a:r>
              <a:rPr lang="mn-MN" sz="1300" b="1" dirty="0">
                <a:solidFill>
                  <a:srgbClr val="C00000"/>
                </a:solidFill>
                <a:latin typeface="Times New Roman" pitchFamily="18" charset="0"/>
                <a:cs typeface="Times New Roman" pitchFamily="18" charset="0"/>
              </a:rPr>
              <a:t>60</a:t>
            </a:r>
            <a:r>
              <a:rPr lang="mn-MN" sz="1300" dirty="0">
                <a:solidFill>
                  <a:srgbClr val="002060"/>
                </a:solidFill>
                <a:latin typeface="Times New Roman" pitchFamily="18" charset="0"/>
                <a:cs typeface="Times New Roman" pitchFamily="18" charset="0"/>
              </a:rPr>
              <a:t> гаруй </a:t>
            </a:r>
            <a:endParaRPr lang="en-US" sz="1300" dirty="0">
              <a:solidFill>
                <a:srgbClr val="002060"/>
              </a:solidFill>
            </a:endParaRPr>
          </a:p>
        </p:txBody>
      </p:sp>
      <p:sp>
        <p:nvSpPr>
          <p:cNvPr id="17444" name="Rectangle 73745"/>
          <p:cNvSpPr>
            <a:spLocks noChangeArrowheads="1"/>
          </p:cNvSpPr>
          <p:nvPr/>
        </p:nvSpPr>
        <p:spPr bwMode="auto">
          <a:xfrm>
            <a:off x="9424534" y="2241552"/>
            <a:ext cx="289971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mn-MN" sz="1300">
                <a:solidFill>
                  <a:srgbClr val="002060"/>
                </a:solidFill>
                <a:latin typeface="Times New Roman" pitchFamily="18" charset="0"/>
                <a:cs typeface="Times New Roman" pitchFamily="18" charset="0"/>
              </a:rPr>
              <a:t>Устах аюулд орсон болон устаж болзошгүй </a:t>
            </a:r>
            <a:r>
              <a:rPr lang="mn-MN" sz="1300" b="1">
                <a:solidFill>
                  <a:srgbClr val="C00000"/>
                </a:solidFill>
                <a:latin typeface="Times New Roman" pitchFamily="18" charset="0"/>
                <a:cs typeface="Times New Roman" pitchFamily="18" charset="0"/>
              </a:rPr>
              <a:t>300</a:t>
            </a:r>
            <a:r>
              <a:rPr lang="mn-MN" sz="1300">
                <a:solidFill>
                  <a:srgbClr val="002060"/>
                </a:solidFill>
                <a:latin typeface="Times New Roman" pitchFamily="18" charset="0"/>
                <a:cs typeface="Times New Roman" pitchFamily="18" charset="0"/>
              </a:rPr>
              <a:t> гаруй амьтан</a:t>
            </a:r>
            <a:endParaRPr lang="en-US" sz="1300">
              <a:solidFill>
                <a:srgbClr val="002060"/>
              </a:solidFill>
            </a:endParaRPr>
          </a:p>
        </p:txBody>
      </p:sp>
      <p:cxnSp>
        <p:nvCxnSpPr>
          <p:cNvPr id="73749" name="Elbow Connector 73748"/>
          <p:cNvCxnSpPr/>
          <p:nvPr/>
        </p:nvCxnSpPr>
        <p:spPr>
          <a:xfrm rot="10800000" flipV="1">
            <a:off x="6603586" y="2474915"/>
            <a:ext cx="1494737" cy="573087"/>
          </a:xfrm>
          <a:prstGeom prst="bentConnector3">
            <a:avLst>
              <a:gd name="adj1" fmla="val 50000"/>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7446" name="AutoShape 30" descr="ãboard protected area logo pngãã®ç»åæ¤ç´¢çµæ"/>
          <p:cNvSpPr>
            <a:spLocks noChangeAspect="1" noChangeArrowheads="1"/>
          </p:cNvSpPr>
          <p:nvPr/>
        </p:nvSpPr>
        <p:spPr bwMode="auto">
          <a:xfrm>
            <a:off x="1925208" y="13795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47" name="AutoShape 34" descr="ci_stw_logos"/>
          <p:cNvSpPr>
            <a:spLocks noChangeAspect="1" noChangeArrowheads="1"/>
          </p:cNvSpPr>
          <p:nvPr/>
        </p:nvSpPr>
        <p:spPr bwMode="auto">
          <a:xfrm>
            <a:off x="2276910" y="1684338"/>
            <a:ext cx="3517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48" name="Rectangle 64"/>
          <p:cNvSpPr>
            <a:spLocks noChangeArrowheads="1"/>
          </p:cNvSpPr>
          <p:nvPr/>
        </p:nvSpPr>
        <p:spPr bwMode="auto">
          <a:xfrm>
            <a:off x="631966" y="2286002"/>
            <a:ext cx="22915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mn-MN" sz="1300">
                <a:solidFill>
                  <a:srgbClr val="002060"/>
                </a:solidFill>
                <a:latin typeface="Times New Roman" pitchFamily="18" charset="0"/>
                <a:cs typeface="Times New Roman" pitchFamily="18" charset="0"/>
              </a:rPr>
              <a:t>Хил дамнасан </a:t>
            </a:r>
            <a:r>
              <a:rPr lang="mn-MN" sz="1300" b="1">
                <a:solidFill>
                  <a:srgbClr val="C00000"/>
                </a:solidFill>
                <a:latin typeface="Times New Roman" pitchFamily="18" charset="0"/>
                <a:cs typeface="Times New Roman" pitchFamily="18" charset="0"/>
              </a:rPr>
              <a:t>2</a:t>
            </a:r>
            <a:r>
              <a:rPr lang="mn-MN" sz="1300">
                <a:solidFill>
                  <a:srgbClr val="002060"/>
                </a:solidFill>
                <a:latin typeface="Times New Roman" pitchFamily="18" charset="0"/>
                <a:cs typeface="Times New Roman" pitchFamily="18" charset="0"/>
              </a:rPr>
              <a:t> тусгай хамгаалалттай газар</a:t>
            </a:r>
            <a:endParaRPr lang="en-US" sz="1300">
              <a:solidFill>
                <a:srgbClr val="002060"/>
              </a:solidFill>
            </a:endParaRPr>
          </a:p>
        </p:txBody>
      </p:sp>
      <p:pic>
        <p:nvPicPr>
          <p:cNvPr id="17449" name="Picture 38" descr="ãboard protected area logo pngãã®ç»åæ¤ç´¢çµæ"/>
          <p:cNvPicPr>
            <a:picLocks noChangeAspect="1" noChangeArrowheads="1"/>
          </p:cNvPicPr>
          <p:nvPr/>
        </p:nvPicPr>
        <p:blipFill>
          <a:blip r:embed="rId11">
            <a:extLst>
              <a:ext uri="{28A0092B-C50C-407E-A947-70E740481C1C}">
                <a14:useLocalDpi xmlns:a14="http://schemas.microsoft.com/office/drawing/2010/main" val="0"/>
              </a:ext>
            </a:extLst>
          </a:blip>
          <a:srcRect l="22000" r="23396" b="10989"/>
          <a:stretch>
            <a:fillRect/>
          </a:stretch>
        </p:blipFill>
        <p:spPr bwMode="auto">
          <a:xfrm>
            <a:off x="3381476" y="1371600"/>
            <a:ext cx="509236"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756" name="Elbow Connector 73755"/>
          <p:cNvCxnSpPr>
            <a:stCxn id="17449" idx="3"/>
          </p:cNvCxnSpPr>
          <p:nvPr/>
        </p:nvCxnSpPr>
        <p:spPr>
          <a:xfrm>
            <a:off x="3890711" y="1692275"/>
            <a:ext cx="1165015" cy="1366838"/>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7462" idx="3"/>
          </p:cNvCxnSpPr>
          <p:nvPr/>
        </p:nvCxnSpPr>
        <p:spPr>
          <a:xfrm>
            <a:off x="3357663" y="2551113"/>
            <a:ext cx="2137692" cy="1149350"/>
          </a:xfrm>
          <a:prstGeom prst="bentConnector3">
            <a:avLst>
              <a:gd name="adj1" fmla="val 50000"/>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7452" name="Picture 40" descr="ãboard protected area logo pngãã®ç»åæ¤ç´¢çµæ"/>
          <p:cNvPicPr>
            <a:picLocks noChangeAspect="1" noChangeArrowheads="1"/>
          </p:cNvPicPr>
          <p:nvPr/>
        </p:nvPicPr>
        <p:blipFill>
          <a:blip r:embed="rId12">
            <a:extLst>
              <a:ext uri="{28A0092B-C50C-407E-A947-70E740481C1C}">
                <a14:useLocalDpi xmlns:a14="http://schemas.microsoft.com/office/drawing/2010/main" val="0"/>
              </a:ext>
            </a:extLst>
          </a:blip>
          <a:srcRect l="23715" t="7159" r="28284" b="35489"/>
          <a:stretch>
            <a:fillRect/>
          </a:stretch>
        </p:blipFill>
        <p:spPr bwMode="auto">
          <a:xfrm>
            <a:off x="7753948" y="1584327"/>
            <a:ext cx="536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Elbow Connector 38"/>
          <p:cNvCxnSpPr>
            <a:stCxn id="17452" idx="1"/>
          </p:cNvCxnSpPr>
          <p:nvPr/>
        </p:nvCxnSpPr>
        <p:spPr>
          <a:xfrm rot="10800000" flipV="1">
            <a:off x="6522987" y="1820863"/>
            <a:ext cx="1230960" cy="1122362"/>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7454" name="Rectangle 86"/>
          <p:cNvSpPr>
            <a:spLocks noChangeArrowheads="1"/>
          </p:cNvSpPr>
          <p:nvPr/>
        </p:nvSpPr>
        <p:spPr bwMode="auto">
          <a:xfrm>
            <a:off x="8202733" y="1647825"/>
            <a:ext cx="386873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mn-MN" sz="1300" b="1">
                <a:solidFill>
                  <a:srgbClr val="002060"/>
                </a:solidFill>
                <a:latin typeface="Times New Roman" pitchFamily="18" charset="0"/>
                <a:ea typeface="Roboto Condensed"/>
                <a:cs typeface="Times New Roman" pitchFamily="18" charset="0"/>
              </a:rPr>
              <a:t>ОНТХГ: </a:t>
            </a:r>
            <a:r>
              <a:rPr lang="mn-MN" sz="1300" b="1">
                <a:solidFill>
                  <a:srgbClr val="C00000"/>
                </a:solidFill>
                <a:latin typeface="Times New Roman" pitchFamily="18" charset="0"/>
                <a:ea typeface="Roboto Condensed"/>
                <a:cs typeface="Times New Roman" pitchFamily="18" charset="0"/>
              </a:rPr>
              <a:t>1361</a:t>
            </a:r>
            <a:r>
              <a:rPr lang="mn-MN" sz="1300" b="1">
                <a:solidFill>
                  <a:srgbClr val="002060"/>
                </a:solidFill>
                <a:latin typeface="Times New Roman" pitchFamily="18" charset="0"/>
                <a:ea typeface="Roboto Condensed"/>
                <a:cs typeface="Times New Roman" pitchFamily="18" charset="0"/>
              </a:rPr>
              <a:t>газар /</a:t>
            </a:r>
            <a:r>
              <a:rPr lang="mn-MN" sz="1300" b="1">
                <a:solidFill>
                  <a:srgbClr val="C00000"/>
                </a:solidFill>
                <a:latin typeface="Times New Roman" pitchFamily="18" charset="0"/>
                <a:ea typeface="Roboto Condensed"/>
                <a:cs typeface="Times New Roman" pitchFamily="18" charset="0"/>
              </a:rPr>
              <a:t>15.1</a:t>
            </a:r>
            <a:r>
              <a:rPr lang="mn-MN" sz="1300">
                <a:solidFill>
                  <a:srgbClr val="002060"/>
                </a:solidFill>
                <a:latin typeface="Times New Roman" pitchFamily="18" charset="0"/>
                <a:ea typeface="Roboto Condensed"/>
                <a:cs typeface="Times New Roman" pitchFamily="18" charset="0"/>
              </a:rPr>
              <a:t>% буюу </a:t>
            </a:r>
            <a:r>
              <a:rPr lang="mn-MN" sz="1300" b="1">
                <a:solidFill>
                  <a:srgbClr val="C00000"/>
                </a:solidFill>
                <a:latin typeface="Times New Roman" pitchFamily="18" charset="0"/>
                <a:ea typeface="Roboto Condensed"/>
                <a:cs typeface="Times New Roman" pitchFamily="18" charset="0"/>
              </a:rPr>
              <a:t>23.6</a:t>
            </a:r>
            <a:r>
              <a:rPr lang="mn-MN" sz="1300">
                <a:solidFill>
                  <a:srgbClr val="002060"/>
                </a:solidFill>
                <a:latin typeface="Times New Roman" pitchFamily="18" charset="0"/>
                <a:ea typeface="Roboto Condensed"/>
                <a:cs typeface="Times New Roman" pitchFamily="18" charset="0"/>
              </a:rPr>
              <a:t> сая га/ </a:t>
            </a:r>
            <a:endParaRPr lang="es-ES" sz="1300">
              <a:solidFill>
                <a:srgbClr val="FF0000"/>
              </a:solidFill>
              <a:latin typeface="Times New Roman" pitchFamily="18" charset="0"/>
              <a:ea typeface="Roboto Condensed"/>
              <a:cs typeface="Times New Roman" pitchFamily="18" charset="0"/>
            </a:endParaRPr>
          </a:p>
        </p:txBody>
      </p:sp>
      <p:sp>
        <p:nvSpPr>
          <p:cNvPr id="17455" name="Rectangle 94"/>
          <p:cNvSpPr>
            <a:spLocks noChangeArrowheads="1"/>
          </p:cNvSpPr>
          <p:nvPr/>
        </p:nvSpPr>
        <p:spPr bwMode="auto">
          <a:xfrm>
            <a:off x="7131140" y="5441952"/>
            <a:ext cx="308472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mn-MN" sz="1300">
                <a:solidFill>
                  <a:srgbClr val="002060"/>
                </a:solidFill>
                <a:latin typeface="Times New Roman" pitchFamily="18" charset="0"/>
                <a:cs typeface="Times New Roman" pitchFamily="18" charset="0"/>
              </a:rPr>
              <a:t>Рамсарын конвенцид бүртгэлтэй 6 нуурыг хамгаалалтад авсан</a:t>
            </a:r>
            <a:endParaRPr lang="en-US" sz="1300">
              <a:solidFill>
                <a:srgbClr val="002060"/>
              </a:solidFill>
              <a:latin typeface="Times New Roman" pitchFamily="18" charset="0"/>
              <a:cs typeface="Times New Roman" pitchFamily="18" charset="0"/>
            </a:endParaRPr>
          </a:p>
        </p:txBody>
      </p:sp>
      <p:sp>
        <p:nvSpPr>
          <p:cNvPr id="17456" name="Rectangle 96"/>
          <p:cNvSpPr>
            <a:spLocks noChangeArrowheads="1"/>
          </p:cNvSpPr>
          <p:nvPr/>
        </p:nvSpPr>
        <p:spPr bwMode="auto">
          <a:xfrm>
            <a:off x="9842182" y="3124202"/>
            <a:ext cx="2483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mn-MN" sz="1300">
                <a:solidFill>
                  <a:srgbClr val="002060"/>
                </a:solidFill>
                <a:latin typeface="Times New Roman" pitchFamily="18" charset="0"/>
                <a:cs typeface="Times New Roman" pitchFamily="18" charset="0"/>
              </a:rPr>
              <a:t>Соёлын өвийн дурсгалын </a:t>
            </a:r>
            <a:r>
              <a:rPr lang="mn-MN" sz="1300" b="1">
                <a:solidFill>
                  <a:srgbClr val="C00000"/>
                </a:solidFill>
                <a:latin typeface="Times New Roman" pitchFamily="18" charset="0"/>
                <a:cs typeface="Times New Roman" pitchFamily="18" charset="0"/>
              </a:rPr>
              <a:t>80</a:t>
            </a:r>
            <a:r>
              <a:rPr lang="mn-MN" sz="1300">
                <a:solidFill>
                  <a:srgbClr val="002060"/>
                </a:solidFill>
                <a:latin typeface="Times New Roman" pitchFamily="18" charset="0"/>
                <a:cs typeface="Times New Roman" pitchFamily="18" charset="0"/>
              </a:rPr>
              <a:t> орчим % хамгаалагдсан</a:t>
            </a:r>
            <a:endParaRPr lang="en-US" sz="1300">
              <a:solidFill>
                <a:srgbClr val="002060"/>
              </a:solidFill>
              <a:latin typeface="Times New Roman" pitchFamily="18" charset="0"/>
              <a:cs typeface="Times New Roman" pitchFamily="18" charset="0"/>
            </a:endParaRPr>
          </a:p>
        </p:txBody>
      </p:sp>
      <p:cxnSp>
        <p:nvCxnSpPr>
          <p:cNvPr id="57" name="Elbow Connector 56"/>
          <p:cNvCxnSpPr>
            <a:stCxn id="17413" idx="1"/>
          </p:cNvCxnSpPr>
          <p:nvPr/>
        </p:nvCxnSpPr>
        <p:spPr>
          <a:xfrm rot="10800000" flipV="1">
            <a:off x="7131140" y="3370265"/>
            <a:ext cx="1941693" cy="396875"/>
          </a:xfrm>
          <a:prstGeom prst="bentConnector3">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7460" name="Rectangle 102"/>
          <p:cNvSpPr>
            <a:spLocks noChangeArrowheads="1"/>
          </p:cNvSpPr>
          <p:nvPr/>
        </p:nvSpPr>
        <p:spPr bwMode="auto">
          <a:xfrm>
            <a:off x="53123" y="3113088"/>
            <a:ext cx="2667079"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mn-MN" sz="1300">
                <a:solidFill>
                  <a:srgbClr val="002060"/>
                </a:solidFill>
                <a:latin typeface="Times New Roman" pitchFamily="18" charset="0"/>
                <a:cs typeface="Times New Roman" pitchFamily="18" charset="0"/>
              </a:rPr>
              <a:t>Олон талт хамтын менежмент хэрэгжүүлж эхлүүлсэн </a:t>
            </a:r>
          </a:p>
          <a:p>
            <a:pPr algn="ctr"/>
            <a:endParaRPr lang="mn-MN" sz="1300">
              <a:solidFill>
                <a:srgbClr val="002060"/>
              </a:solidFill>
              <a:latin typeface="Times New Roman" pitchFamily="18" charset="0"/>
              <a:cs typeface="Times New Roman" pitchFamily="18" charset="0"/>
            </a:endParaRPr>
          </a:p>
          <a:p>
            <a:pPr algn="ctr"/>
            <a:r>
              <a:rPr lang="mn-MN" sz="1000">
                <a:solidFill>
                  <a:srgbClr val="002060"/>
                </a:solidFill>
                <a:latin typeface="Times New Roman" pitchFamily="18" charset="0"/>
                <a:cs typeface="Times New Roman" pitchFamily="18" charset="0"/>
              </a:rPr>
              <a:t>/</a:t>
            </a:r>
            <a:r>
              <a:rPr lang="mn-MN" sz="1000" b="1">
                <a:solidFill>
                  <a:srgbClr val="002060"/>
                </a:solidFill>
                <a:latin typeface="Times New Roman" pitchFamily="18" charset="0"/>
                <a:cs typeface="Times New Roman" pitchFamily="18" charset="0"/>
              </a:rPr>
              <a:t>Хустайн</a:t>
            </a:r>
            <a:r>
              <a:rPr lang="mn-MN" sz="1000">
                <a:solidFill>
                  <a:srgbClr val="002060"/>
                </a:solidFill>
                <a:latin typeface="Times New Roman" pitchFamily="18" charset="0"/>
                <a:cs typeface="Times New Roman" pitchFamily="18" charset="0"/>
              </a:rPr>
              <a:t> БЦГ, </a:t>
            </a:r>
            <a:r>
              <a:rPr lang="mn-MN" sz="1000" b="1">
                <a:solidFill>
                  <a:srgbClr val="002060"/>
                </a:solidFill>
                <a:latin typeface="Times New Roman" pitchFamily="18" charset="0"/>
                <a:cs typeface="Times New Roman" pitchFamily="18" charset="0"/>
              </a:rPr>
              <a:t>Их Нартын </a:t>
            </a:r>
            <a:r>
              <a:rPr lang="mn-MN" sz="1000">
                <a:solidFill>
                  <a:srgbClr val="002060"/>
                </a:solidFill>
                <a:latin typeface="Times New Roman" pitchFamily="18" charset="0"/>
                <a:cs typeface="Times New Roman" pitchFamily="18" charset="0"/>
              </a:rPr>
              <a:t>БНГ, </a:t>
            </a:r>
            <a:r>
              <a:rPr lang="mn-MN" sz="1000" b="1">
                <a:solidFill>
                  <a:srgbClr val="002060"/>
                </a:solidFill>
                <a:latin typeface="Times New Roman" pitchFamily="18" charset="0"/>
                <a:cs typeface="Times New Roman" pitchFamily="18" charset="0"/>
              </a:rPr>
              <a:t>Хар ямаат</a:t>
            </a:r>
            <a:r>
              <a:rPr lang="mn-MN" sz="1000">
                <a:solidFill>
                  <a:srgbClr val="002060"/>
                </a:solidFill>
                <a:latin typeface="Times New Roman" pitchFamily="18" charset="0"/>
                <a:cs typeface="Times New Roman" pitchFamily="18" charset="0"/>
              </a:rPr>
              <a:t> БНГ, </a:t>
            </a:r>
            <a:r>
              <a:rPr lang="mn-MN" sz="1000" b="1">
                <a:solidFill>
                  <a:srgbClr val="002060"/>
                </a:solidFill>
                <a:latin typeface="Times New Roman" pitchFamily="18" charset="0"/>
                <a:cs typeface="Times New Roman" pitchFamily="18" charset="0"/>
              </a:rPr>
              <a:t>Гулзат</a:t>
            </a:r>
            <a:r>
              <a:rPr lang="mn-MN" sz="1000">
                <a:solidFill>
                  <a:srgbClr val="002060"/>
                </a:solidFill>
                <a:latin typeface="Times New Roman" pitchFamily="18" charset="0"/>
                <a:cs typeface="Times New Roman" pitchFamily="18" charset="0"/>
              </a:rPr>
              <a:t>, </a:t>
            </a:r>
            <a:r>
              <a:rPr lang="mn-MN" sz="1000" b="1">
                <a:solidFill>
                  <a:srgbClr val="002060"/>
                </a:solidFill>
                <a:latin typeface="Times New Roman" pitchFamily="18" charset="0"/>
                <a:cs typeface="Times New Roman" pitchFamily="18" charset="0"/>
              </a:rPr>
              <a:t>Хавтгар</a:t>
            </a:r>
            <a:r>
              <a:rPr lang="mn-MN" sz="1000">
                <a:solidFill>
                  <a:srgbClr val="002060"/>
                </a:solidFill>
                <a:latin typeface="Times New Roman" pitchFamily="18" charset="0"/>
                <a:cs typeface="Times New Roman" pitchFamily="18" charset="0"/>
              </a:rPr>
              <a:t>, </a:t>
            </a:r>
            <a:r>
              <a:rPr lang="mn-MN" sz="1000" b="1">
                <a:solidFill>
                  <a:srgbClr val="002060"/>
                </a:solidFill>
                <a:latin typeface="Times New Roman" pitchFamily="18" charset="0"/>
                <a:cs typeface="Times New Roman" pitchFamily="18" charset="0"/>
              </a:rPr>
              <a:t>Түмэнхаан-Шалз</a:t>
            </a:r>
            <a:r>
              <a:rPr lang="mn-MN" sz="1000">
                <a:solidFill>
                  <a:srgbClr val="002060"/>
                </a:solidFill>
                <a:latin typeface="Times New Roman" pitchFamily="18" charset="0"/>
                <a:cs typeface="Times New Roman" pitchFamily="18" charset="0"/>
              </a:rPr>
              <a:t> ОНТХГ/</a:t>
            </a:r>
            <a:endParaRPr lang="en-US" sz="1000">
              <a:solidFill>
                <a:srgbClr val="002060"/>
              </a:solidFill>
            </a:endParaRPr>
          </a:p>
        </p:txBody>
      </p:sp>
      <p:cxnSp>
        <p:nvCxnSpPr>
          <p:cNvPr id="59" name="Elbow Connector 58"/>
          <p:cNvCxnSpPr>
            <a:stCxn id="17411" idx="2"/>
          </p:cNvCxnSpPr>
          <p:nvPr/>
        </p:nvCxnSpPr>
        <p:spPr>
          <a:xfrm rot="16200000" flipH="1">
            <a:off x="3758533" y="2924078"/>
            <a:ext cx="960437" cy="2513209"/>
          </a:xfrm>
          <a:prstGeom prst="bentConnector2">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7462" name="Picture 44" descr="ãtransboundary protected areasãã®ç»åæ¤ç´¢çµæ"/>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53174" y="2286002"/>
            <a:ext cx="604489"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Picture 2" descr="「grass」の画像検索結果"/>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63" y="5935665"/>
            <a:ext cx="1234073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Down Arrow 71"/>
          <p:cNvSpPr/>
          <p:nvPr/>
        </p:nvSpPr>
        <p:spPr>
          <a:xfrm flipV="1">
            <a:off x="1260268" y="3568700"/>
            <a:ext cx="338881" cy="165100"/>
          </a:xfrm>
          <a:prstGeom prst="downArrow">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pic>
        <p:nvPicPr>
          <p:cNvPr id="56" name="Picture 1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950834" y="103202"/>
            <a:ext cx="1001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159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4772562"/>
            <a:ext cx="5791200" cy="1015663"/>
          </a:xfrm>
          <a:prstGeom prst="rect">
            <a:avLst/>
          </a:prstGeom>
          <a:solidFill>
            <a:schemeClr val="accent4">
              <a:lumMod val="40000"/>
              <a:lumOff val="60000"/>
            </a:schemeClr>
          </a:solidFill>
        </p:spPr>
        <p:txBody>
          <a:bodyPr wrap="square" rtlCol="0">
            <a:spAutoFit/>
          </a:bodyPr>
          <a:lstStyle/>
          <a:p>
            <a:r>
              <a:rPr lang="mn-MN" sz="2000" dirty="0">
                <a:latin typeface="Arial" pitchFamily="34" charset="0"/>
                <a:cs typeface="Arial" pitchFamily="34" charset="0"/>
              </a:rPr>
              <a:t>ХАМГААЛСАН БАЙДЛААР НЬ:</a:t>
            </a:r>
          </a:p>
          <a:p>
            <a:pPr marL="457200" indent="-457200">
              <a:buFont typeface="+mj-lt"/>
              <a:buAutoNum type="arabicPeriod"/>
            </a:pPr>
            <a:r>
              <a:rPr lang="mn-MN" sz="2000" dirty="0" smtClean="0">
                <a:latin typeface="Arial" pitchFamily="34" charset="0"/>
                <a:cs typeface="Arial" pitchFamily="34" charset="0"/>
              </a:rPr>
              <a:t>Улсын тусгай хамгаалалттай газар</a:t>
            </a:r>
            <a:endParaRPr lang="en-US" sz="2000" dirty="0">
              <a:latin typeface="Arial" pitchFamily="34" charset="0"/>
              <a:cs typeface="Arial" pitchFamily="34" charset="0"/>
            </a:endParaRPr>
          </a:p>
          <a:p>
            <a:pPr marL="457200" indent="-457200">
              <a:buFont typeface="+mj-lt"/>
              <a:buAutoNum type="arabicPeriod"/>
            </a:pPr>
            <a:r>
              <a:rPr lang="mn-MN" sz="2000" dirty="0" smtClean="0">
                <a:latin typeface="Arial" pitchFamily="34" charset="0"/>
                <a:cs typeface="Arial" pitchFamily="34" charset="0"/>
              </a:rPr>
              <a:t>Орон </a:t>
            </a:r>
            <a:r>
              <a:rPr lang="mn-MN" sz="2000" dirty="0">
                <a:latin typeface="Arial" pitchFamily="34" charset="0"/>
                <a:cs typeface="Arial" pitchFamily="34" charset="0"/>
              </a:rPr>
              <a:t>нутгийн тусгай </a:t>
            </a:r>
            <a:r>
              <a:rPr lang="mn-MN" sz="2000" dirty="0" smtClean="0">
                <a:latin typeface="Arial" pitchFamily="34" charset="0"/>
                <a:cs typeface="Arial" pitchFamily="34" charset="0"/>
              </a:rPr>
              <a:t>хамгаалалттай газар </a:t>
            </a:r>
            <a:endParaRPr lang="mn-MN" sz="2000" dirty="0">
              <a:latin typeface="Arial" pitchFamily="34" charset="0"/>
              <a:cs typeface="Arial" pitchFamily="34" charset="0"/>
            </a:endParaRPr>
          </a:p>
        </p:txBody>
      </p:sp>
      <p:sp>
        <p:nvSpPr>
          <p:cNvPr id="5" name="TextBox 4"/>
          <p:cNvSpPr txBox="1"/>
          <p:nvPr/>
        </p:nvSpPr>
        <p:spPr>
          <a:xfrm>
            <a:off x="3276600" y="2590800"/>
            <a:ext cx="5867400" cy="369332"/>
          </a:xfrm>
          <a:prstGeom prst="rect">
            <a:avLst/>
          </a:prstGeom>
          <a:noFill/>
        </p:spPr>
        <p:txBody>
          <a:bodyPr wrap="square" rtlCol="0">
            <a:spAutoFit/>
          </a:bodyPr>
          <a:lstStyle/>
          <a:p>
            <a:endParaRPr lang="en-US" dirty="0">
              <a:latin typeface="Arial" pitchFamily="34" charset="0"/>
              <a:cs typeface="Arial" pitchFamily="34" charset="0"/>
            </a:endParaRPr>
          </a:p>
        </p:txBody>
      </p:sp>
      <p:graphicFrame>
        <p:nvGraphicFramePr>
          <p:cNvPr id="6" name="Diagram 5"/>
          <p:cNvGraphicFramePr/>
          <p:nvPr>
            <p:extLst/>
          </p:nvPr>
        </p:nvGraphicFramePr>
        <p:xfrm>
          <a:off x="2743200" y="381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88885" y="1648703"/>
            <a:ext cx="1499030" cy="152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50834" y="103202"/>
            <a:ext cx="1001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536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5506" y="379413"/>
            <a:ext cx="4737894" cy="551656"/>
          </a:xfrm>
        </p:spPr>
        <p:txBody>
          <a:bodyPr rtlCol="0">
            <a:normAutofit fontScale="90000"/>
          </a:bodyPr>
          <a:lstStyle/>
          <a:p>
            <a:pPr algn="l">
              <a:defRPr/>
            </a:pPr>
            <a:r>
              <a:rPr lang="en-GB" sz="2000" b="1" dirty="0">
                <a:solidFill>
                  <a:schemeClr val="tx2">
                    <a:lumMod val="75000"/>
                  </a:schemeClr>
                </a:solidFill>
                <a:latin typeface="Arial" pitchFamily="34" charset="0"/>
                <a:cs typeface="Arial" pitchFamily="34" charset="0"/>
              </a:rPr>
              <a:t>ДЭЛХИЙН ӨВИЙН ТУХАЙ КОНВЕНЦИ (UNESCO – WORLD HERITAGE SITE)</a:t>
            </a:r>
            <a:endParaRPr lang="en-US" sz="2000" b="1" dirty="0">
              <a:solidFill>
                <a:schemeClr val="tx2">
                  <a:lumMod val="75000"/>
                </a:schemeClr>
              </a:solidFill>
              <a:latin typeface="Arial" pitchFamily="34" charset="0"/>
              <a:cs typeface="Arial" pitchFamily="34" charset="0"/>
            </a:endParaRPr>
          </a:p>
        </p:txBody>
      </p:sp>
      <p:sp>
        <p:nvSpPr>
          <p:cNvPr id="3075" name="Subtitle 2"/>
          <p:cNvSpPr>
            <a:spLocks noGrp="1"/>
          </p:cNvSpPr>
          <p:nvPr>
            <p:ph type="subTitle" idx="1"/>
          </p:nvPr>
        </p:nvSpPr>
        <p:spPr>
          <a:xfrm>
            <a:off x="2070497" y="1084265"/>
            <a:ext cx="6858000" cy="377825"/>
          </a:xfrm>
        </p:spPr>
        <p:txBody>
          <a:bodyPr/>
          <a:lstStyle/>
          <a:p>
            <a:pPr algn="l" eaLnBrk="1" hangingPunct="1"/>
            <a:r>
              <a:rPr lang="mn-MN" sz="1800" dirty="0">
                <a:solidFill>
                  <a:schemeClr val="tx1"/>
                </a:solidFill>
                <a:latin typeface="Arial" pitchFamily="34" charset="0"/>
                <a:cs typeface="Arial" pitchFamily="34" charset="0"/>
              </a:rPr>
              <a:t>Дэлхийн өвийн жагсаалтад бүртгэгдсэн газар нутгууд</a:t>
            </a:r>
            <a:endParaRPr lang="en-US" sz="1800" dirty="0">
              <a:solidFill>
                <a:schemeClr val="tx1"/>
              </a:solidFill>
              <a:latin typeface="Arial" pitchFamily="34" charset="0"/>
              <a:cs typeface="Arial" pitchFamily="34" charset="0"/>
            </a:endParaRPr>
          </a:p>
        </p:txBody>
      </p:sp>
      <p:graphicFrame>
        <p:nvGraphicFramePr>
          <p:cNvPr id="5" name="Table 4"/>
          <p:cNvGraphicFramePr>
            <a:graphicFrameLocks noGrp="1"/>
          </p:cNvGraphicFramePr>
          <p:nvPr>
            <p:extLst/>
          </p:nvPr>
        </p:nvGraphicFramePr>
        <p:xfrm>
          <a:off x="2133602" y="1604481"/>
          <a:ext cx="6225255" cy="3272320"/>
        </p:xfrm>
        <a:graphic>
          <a:graphicData uri="http://schemas.openxmlformats.org/drawingml/2006/table">
            <a:tbl>
              <a:tblPr>
                <a:tableStyleId>{93296810-A885-4BE3-A3E7-6D5BEEA58F35}</a:tableStyleId>
              </a:tblPr>
              <a:tblGrid>
                <a:gridCol w="475894">
                  <a:extLst>
                    <a:ext uri="{9D8B030D-6E8A-4147-A177-3AD203B41FA5}">
                      <a16:colId xmlns:a16="http://schemas.microsoft.com/office/drawing/2014/main" val="20000"/>
                    </a:ext>
                  </a:extLst>
                </a:gridCol>
                <a:gridCol w="4257972">
                  <a:extLst>
                    <a:ext uri="{9D8B030D-6E8A-4147-A177-3AD203B41FA5}">
                      <a16:colId xmlns:a16="http://schemas.microsoft.com/office/drawing/2014/main" val="20001"/>
                    </a:ext>
                  </a:extLst>
                </a:gridCol>
                <a:gridCol w="1491389">
                  <a:extLst>
                    <a:ext uri="{9D8B030D-6E8A-4147-A177-3AD203B41FA5}">
                      <a16:colId xmlns:a16="http://schemas.microsoft.com/office/drawing/2014/main" val="20002"/>
                    </a:ext>
                  </a:extLst>
                </a:gridCol>
              </a:tblGrid>
              <a:tr h="962168">
                <a:tc>
                  <a:txBody>
                    <a:bodyPr/>
                    <a:lstStyle/>
                    <a:p>
                      <a:pPr algn="ctr" fontAlgn="ctr"/>
                      <a:r>
                        <a:rPr lang="en-US" sz="1600" b="1" u="none" strike="noStrike" dirty="0">
                          <a:effectLst/>
                          <a:latin typeface="Arial" pitchFamily="34" charset="0"/>
                          <a:cs typeface="Arial" pitchFamily="34" charset="0"/>
                        </a:rPr>
                        <a:t>№</a:t>
                      </a:r>
                      <a:endParaRPr lang="en-US" sz="1600" b="1" i="0" u="none" strike="noStrike" dirty="0">
                        <a:solidFill>
                          <a:srgbClr val="000000"/>
                        </a:solidFill>
                        <a:effectLst/>
                        <a:latin typeface="Arial" pitchFamily="34" charset="0"/>
                        <a:cs typeface="Arial" pitchFamily="34" charset="0"/>
                      </a:endParaRPr>
                    </a:p>
                  </a:txBody>
                  <a:tcPr marL="7144" marR="7144" marT="9525" marB="0" anchor="ctr">
                    <a:solidFill>
                      <a:schemeClr val="accent6">
                        <a:lumMod val="40000"/>
                        <a:lumOff val="60000"/>
                      </a:schemeClr>
                    </a:solidFill>
                  </a:tcPr>
                </a:tc>
                <a:tc>
                  <a:txBody>
                    <a:bodyPr/>
                    <a:lstStyle/>
                    <a:p>
                      <a:pPr algn="ctr" fontAlgn="ctr"/>
                      <a:r>
                        <a:rPr lang="mn-MN" sz="1600" b="1" u="none" strike="noStrike" dirty="0" smtClean="0">
                          <a:effectLst/>
                          <a:latin typeface="Arial" pitchFamily="34" charset="0"/>
                          <a:cs typeface="Arial" pitchFamily="34" charset="0"/>
                        </a:rPr>
                        <a:t>Дэлхийн </a:t>
                      </a:r>
                      <a:r>
                        <a:rPr lang="mn-MN" sz="1600" b="1" u="none" strike="noStrike" dirty="0">
                          <a:effectLst/>
                          <a:latin typeface="Arial" pitchFamily="34" charset="0"/>
                          <a:cs typeface="Arial" pitchFamily="34" charset="0"/>
                        </a:rPr>
                        <a:t>өвд бүртгэгдсэн газрын нэр</a:t>
                      </a:r>
                      <a:endParaRPr lang="mn-MN" sz="1600" b="1" i="0" u="none" strike="noStrike" dirty="0">
                        <a:solidFill>
                          <a:srgbClr val="000000"/>
                        </a:solidFill>
                        <a:effectLst/>
                        <a:latin typeface="Arial" pitchFamily="34" charset="0"/>
                        <a:cs typeface="Arial" pitchFamily="34" charset="0"/>
                      </a:endParaRPr>
                    </a:p>
                  </a:txBody>
                  <a:tcPr marL="7144" marR="7144" marT="9525" marB="0" anchor="ctr">
                    <a:solidFill>
                      <a:schemeClr val="accent6">
                        <a:lumMod val="40000"/>
                        <a:lumOff val="60000"/>
                      </a:schemeClr>
                    </a:solidFill>
                  </a:tcPr>
                </a:tc>
                <a:tc>
                  <a:txBody>
                    <a:bodyPr/>
                    <a:lstStyle/>
                    <a:p>
                      <a:pPr algn="ctr" fontAlgn="ctr"/>
                      <a:r>
                        <a:rPr lang="mn-MN" sz="1600" b="1" u="none" strike="noStrike" dirty="0">
                          <a:effectLst/>
                          <a:latin typeface="Arial" pitchFamily="34" charset="0"/>
                          <a:cs typeface="Arial" pitchFamily="34" charset="0"/>
                        </a:rPr>
                        <a:t>Дэлхийн өвд бүртгэсэн огноо</a:t>
                      </a:r>
                      <a:endParaRPr lang="mn-MN" sz="1600" b="1" i="0" u="none" strike="noStrike" dirty="0">
                        <a:solidFill>
                          <a:srgbClr val="000000"/>
                        </a:solidFill>
                        <a:effectLst/>
                        <a:latin typeface="Arial" pitchFamily="34" charset="0"/>
                        <a:cs typeface="Arial" pitchFamily="34" charset="0"/>
                      </a:endParaRPr>
                    </a:p>
                  </a:txBody>
                  <a:tcPr marL="7144" marR="7144" marT="9525" marB="0" anchor="ctr">
                    <a:solidFill>
                      <a:schemeClr val="accent6">
                        <a:lumMod val="40000"/>
                        <a:lumOff val="60000"/>
                      </a:schemeClr>
                    </a:solidFill>
                  </a:tcPr>
                </a:tc>
                <a:extLst>
                  <a:ext uri="{0D108BD9-81ED-4DB2-BD59-A6C34878D82A}">
                    <a16:rowId xmlns:a16="http://schemas.microsoft.com/office/drawing/2014/main" val="10000"/>
                  </a:ext>
                </a:extLst>
              </a:tr>
              <a:tr h="446226">
                <a:tc>
                  <a:txBody>
                    <a:bodyPr/>
                    <a:lstStyle/>
                    <a:p>
                      <a:pPr algn="ctr" fontAlgn="ctr"/>
                      <a:r>
                        <a:rPr lang="en-US" sz="1600" u="none" strike="noStrike">
                          <a:effectLst/>
                          <a:latin typeface="Arial" pitchFamily="34" charset="0"/>
                          <a:cs typeface="Arial" pitchFamily="34" charset="0"/>
                        </a:rPr>
                        <a:t>1</a:t>
                      </a:r>
                      <a:endParaRPr lang="en-US" sz="1600" b="0" i="0" u="none" strike="noStrike">
                        <a:solidFill>
                          <a:srgbClr val="000000"/>
                        </a:solidFill>
                        <a:effectLst/>
                        <a:latin typeface="Arial" pitchFamily="34" charset="0"/>
                        <a:cs typeface="Arial" pitchFamily="34" charset="0"/>
                      </a:endParaRPr>
                    </a:p>
                  </a:txBody>
                  <a:tcPr marL="7144" marR="7144" marT="9525" marB="0" anchor="ctr"/>
                </a:tc>
                <a:tc>
                  <a:txBody>
                    <a:bodyPr/>
                    <a:lstStyle/>
                    <a:p>
                      <a:pPr algn="l" fontAlgn="ctr"/>
                      <a:r>
                        <a:rPr lang="mn-MN" sz="1600" u="none" strike="noStrike" dirty="0">
                          <a:effectLst/>
                          <a:latin typeface="Arial" pitchFamily="34" charset="0"/>
                          <a:cs typeface="Arial" pitchFamily="34" charset="0"/>
                        </a:rPr>
                        <a:t>Увс нуурын ай сав</a:t>
                      </a:r>
                      <a:endParaRPr lang="mn-MN" sz="1600" b="0" i="0" u="none" strike="noStrike" dirty="0">
                        <a:solidFill>
                          <a:srgbClr val="000000"/>
                        </a:solidFill>
                        <a:effectLst/>
                        <a:latin typeface="Arial" pitchFamily="34" charset="0"/>
                        <a:cs typeface="Arial" pitchFamily="34" charset="0"/>
                      </a:endParaRPr>
                    </a:p>
                  </a:txBody>
                  <a:tcPr marL="7144" marR="7144" marT="9525" marB="0" anchor="ctr"/>
                </a:tc>
                <a:tc>
                  <a:txBody>
                    <a:bodyPr/>
                    <a:lstStyle/>
                    <a:p>
                      <a:pPr algn="ctr" fontAlgn="ctr"/>
                      <a:r>
                        <a:rPr lang="en-US" sz="1600" u="none" strike="noStrike">
                          <a:effectLst/>
                          <a:latin typeface="Arial" pitchFamily="34" charset="0"/>
                          <a:cs typeface="Arial" pitchFamily="34" charset="0"/>
                        </a:rPr>
                        <a:t>2003</a:t>
                      </a:r>
                      <a:endParaRPr lang="en-US" sz="1600" b="0" i="0" u="none" strike="noStrike">
                        <a:solidFill>
                          <a:srgbClr val="000000"/>
                        </a:solidFill>
                        <a:effectLst/>
                        <a:latin typeface="Arial" pitchFamily="34" charset="0"/>
                        <a:cs typeface="Arial" pitchFamily="34" charset="0"/>
                      </a:endParaRPr>
                    </a:p>
                  </a:txBody>
                  <a:tcPr marL="7144" marR="7144" marT="9525" marB="0" anchor="ctr"/>
                </a:tc>
                <a:extLst>
                  <a:ext uri="{0D108BD9-81ED-4DB2-BD59-A6C34878D82A}">
                    <a16:rowId xmlns:a16="http://schemas.microsoft.com/office/drawing/2014/main" val="10001"/>
                  </a:ext>
                </a:extLst>
              </a:tr>
              <a:tr h="485737">
                <a:tc>
                  <a:txBody>
                    <a:bodyPr/>
                    <a:lstStyle/>
                    <a:p>
                      <a:pPr algn="ctr" fontAlgn="ctr"/>
                      <a:r>
                        <a:rPr lang="en-US" sz="1600" u="none" strike="noStrike">
                          <a:effectLst/>
                          <a:latin typeface="Arial" pitchFamily="34" charset="0"/>
                          <a:cs typeface="Arial" pitchFamily="34" charset="0"/>
                        </a:rPr>
                        <a:t>2</a:t>
                      </a:r>
                      <a:endParaRPr lang="en-US" sz="1600" b="0" i="0" u="none" strike="noStrike">
                        <a:solidFill>
                          <a:srgbClr val="000000"/>
                        </a:solidFill>
                        <a:effectLst/>
                        <a:latin typeface="Arial" pitchFamily="34" charset="0"/>
                        <a:cs typeface="Arial" pitchFamily="34" charset="0"/>
                      </a:endParaRPr>
                    </a:p>
                  </a:txBody>
                  <a:tcPr marL="7144" marR="7144" marT="9525" marB="0" anchor="ctr"/>
                </a:tc>
                <a:tc>
                  <a:txBody>
                    <a:bodyPr/>
                    <a:lstStyle/>
                    <a:p>
                      <a:pPr algn="l" fontAlgn="ctr"/>
                      <a:r>
                        <a:rPr lang="mn-MN" sz="1600" u="none" strike="noStrike" dirty="0" smtClean="0">
                          <a:effectLst/>
                          <a:latin typeface="Arial" pitchFamily="34" charset="0"/>
                          <a:cs typeface="Arial" pitchFamily="34" charset="0"/>
                        </a:rPr>
                        <a:t>Орхоны хөндий </a:t>
                      </a:r>
                      <a:endParaRPr lang="ru-RU" sz="1600" b="0" i="0" u="none" strike="noStrike" dirty="0">
                        <a:solidFill>
                          <a:srgbClr val="000000"/>
                        </a:solidFill>
                        <a:effectLst/>
                        <a:latin typeface="Arial" pitchFamily="34" charset="0"/>
                        <a:cs typeface="Arial" pitchFamily="34" charset="0"/>
                      </a:endParaRPr>
                    </a:p>
                  </a:txBody>
                  <a:tcPr marL="7144" marR="7144" marT="9525" marB="0" anchor="ctr"/>
                </a:tc>
                <a:tc>
                  <a:txBody>
                    <a:bodyPr/>
                    <a:lstStyle/>
                    <a:p>
                      <a:pPr algn="ctr" fontAlgn="ctr"/>
                      <a:r>
                        <a:rPr lang="en-US" sz="1600" u="none" strike="noStrike" dirty="0" smtClean="0">
                          <a:effectLst/>
                          <a:latin typeface="Arial" pitchFamily="34" charset="0"/>
                          <a:cs typeface="Arial" pitchFamily="34" charset="0"/>
                        </a:rPr>
                        <a:t>20</a:t>
                      </a:r>
                      <a:r>
                        <a:rPr lang="mn-MN" sz="1600" u="none" strike="noStrike" dirty="0" smtClean="0">
                          <a:effectLst/>
                          <a:latin typeface="Arial" pitchFamily="34" charset="0"/>
                          <a:cs typeface="Arial" pitchFamily="34" charset="0"/>
                        </a:rPr>
                        <a:t>04</a:t>
                      </a:r>
                      <a:endParaRPr lang="en-US" sz="1600" b="0" i="0" u="none" strike="noStrike" dirty="0">
                        <a:solidFill>
                          <a:srgbClr val="000000"/>
                        </a:solidFill>
                        <a:effectLst/>
                        <a:latin typeface="Arial" pitchFamily="34" charset="0"/>
                        <a:cs typeface="Arial" pitchFamily="34" charset="0"/>
                      </a:endParaRPr>
                    </a:p>
                  </a:txBody>
                  <a:tcPr marL="7144" marR="7144" marT="9525" marB="0" anchor="ctr"/>
                </a:tc>
                <a:extLst>
                  <a:ext uri="{0D108BD9-81ED-4DB2-BD59-A6C34878D82A}">
                    <a16:rowId xmlns:a16="http://schemas.microsoft.com/office/drawing/2014/main" val="10002"/>
                  </a:ext>
                </a:extLst>
              </a:tr>
              <a:tr h="446226">
                <a:tc>
                  <a:txBody>
                    <a:bodyPr/>
                    <a:lstStyle/>
                    <a:p>
                      <a:pPr algn="ctr" fontAlgn="ctr"/>
                      <a:r>
                        <a:rPr lang="en-US" sz="1600" u="none" strike="noStrike">
                          <a:effectLst/>
                          <a:latin typeface="Arial" pitchFamily="34" charset="0"/>
                          <a:cs typeface="Arial" pitchFamily="34" charset="0"/>
                        </a:rPr>
                        <a:t>3</a:t>
                      </a:r>
                      <a:endParaRPr lang="en-US" sz="1600" b="0" i="0" u="none" strike="noStrike">
                        <a:solidFill>
                          <a:srgbClr val="000000"/>
                        </a:solidFill>
                        <a:effectLst/>
                        <a:latin typeface="Arial" pitchFamily="34" charset="0"/>
                        <a:cs typeface="Arial" pitchFamily="34" charset="0"/>
                      </a:endParaRPr>
                    </a:p>
                  </a:txBody>
                  <a:tcPr marL="7144" marR="7144"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600" u="none" strike="noStrike" dirty="0" smtClean="0">
                          <a:effectLst/>
                          <a:latin typeface="Arial" pitchFamily="34" charset="0"/>
                          <a:cs typeface="Arial" pitchFamily="34" charset="0"/>
                        </a:rPr>
                        <a:t>Монгол Алтайн хадны зургийн цогцолбор</a:t>
                      </a:r>
                      <a:endParaRPr lang="ru-RU" sz="1600" b="0" i="0" u="none" strike="noStrike" dirty="0" smtClean="0">
                        <a:solidFill>
                          <a:srgbClr val="000000"/>
                        </a:solidFill>
                        <a:effectLst/>
                        <a:latin typeface="Arial" pitchFamily="34" charset="0"/>
                        <a:cs typeface="Arial" pitchFamily="34" charset="0"/>
                      </a:endParaRPr>
                    </a:p>
                  </a:txBody>
                  <a:tcPr marL="7144" marR="7144" marT="9525" marB="0" anchor="ctr"/>
                </a:tc>
                <a:tc>
                  <a:txBody>
                    <a:bodyPr/>
                    <a:lstStyle/>
                    <a:p>
                      <a:pPr algn="ctr" fontAlgn="ctr"/>
                      <a:r>
                        <a:rPr lang="en-US" sz="1600" u="none" strike="noStrike" dirty="0" smtClean="0">
                          <a:effectLst/>
                          <a:latin typeface="Arial" pitchFamily="34" charset="0"/>
                          <a:cs typeface="Arial" pitchFamily="34" charset="0"/>
                        </a:rPr>
                        <a:t>20</a:t>
                      </a:r>
                      <a:r>
                        <a:rPr lang="mn-MN" sz="1600" u="none" strike="noStrike" dirty="0" smtClean="0">
                          <a:effectLst/>
                          <a:latin typeface="Arial" pitchFamily="34" charset="0"/>
                          <a:cs typeface="Arial" pitchFamily="34" charset="0"/>
                        </a:rPr>
                        <a:t>11</a:t>
                      </a:r>
                      <a:endParaRPr lang="en-US" sz="1600" b="0" i="0" u="none" strike="noStrike" dirty="0">
                        <a:solidFill>
                          <a:srgbClr val="000000"/>
                        </a:solidFill>
                        <a:effectLst/>
                        <a:latin typeface="Arial" pitchFamily="34" charset="0"/>
                        <a:cs typeface="Arial" pitchFamily="34" charset="0"/>
                      </a:endParaRPr>
                    </a:p>
                  </a:txBody>
                  <a:tcPr marL="7144" marR="7144" marT="9525" marB="0" anchor="ctr"/>
                </a:tc>
                <a:extLst>
                  <a:ext uri="{0D108BD9-81ED-4DB2-BD59-A6C34878D82A}">
                    <a16:rowId xmlns:a16="http://schemas.microsoft.com/office/drawing/2014/main" val="10003"/>
                  </a:ext>
                </a:extLst>
              </a:tr>
              <a:tr h="485737">
                <a:tc>
                  <a:txBody>
                    <a:bodyPr/>
                    <a:lstStyle/>
                    <a:p>
                      <a:pPr algn="ctr" fontAlgn="ctr"/>
                      <a:r>
                        <a:rPr lang="en-US" sz="1600" u="none" strike="noStrike" dirty="0">
                          <a:effectLst/>
                          <a:latin typeface="Arial" pitchFamily="34" charset="0"/>
                          <a:cs typeface="Arial" pitchFamily="34" charset="0"/>
                        </a:rPr>
                        <a:t>4</a:t>
                      </a:r>
                      <a:endParaRPr lang="en-US" sz="1600" b="0" i="0" u="none" strike="noStrike" dirty="0">
                        <a:solidFill>
                          <a:srgbClr val="000000"/>
                        </a:solidFill>
                        <a:effectLst/>
                        <a:latin typeface="Arial" pitchFamily="34" charset="0"/>
                        <a:cs typeface="Arial" pitchFamily="34" charset="0"/>
                      </a:endParaRPr>
                    </a:p>
                  </a:txBody>
                  <a:tcPr marL="7144" marR="7144" marT="9525" marB="0" anchor="ctr"/>
                </a:tc>
                <a:tc>
                  <a:txBody>
                    <a:bodyPr/>
                    <a:lstStyle/>
                    <a:p>
                      <a:pPr algn="l" fontAlgn="ctr"/>
                      <a:r>
                        <a:rPr lang="ru-RU" sz="1600" u="none" strike="noStrike" dirty="0">
                          <a:effectLst/>
                          <a:latin typeface="Arial" pitchFamily="34" charset="0"/>
                          <a:cs typeface="Arial" pitchFamily="34" charset="0"/>
                        </a:rPr>
                        <a:t>Бурхан Халдун түүний орчмын газар нутаг</a:t>
                      </a:r>
                      <a:endParaRPr lang="ru-RU" sz="1600" b="0" i="0" u="none" strike="noStrike" dirty="0">
                        <a:solidFill>
                          <a:srgbClr val="000000"/>
                        </a:solidFill>
                        <a:effectLst/>
                        <a:latin typeface="Arial" pitchFamily="34" charset="0"/>
                        <a:cs typeface="Arial" pitchFamily="34" charset="0"/>
                      </a:endParaRPr>
                    </a:p>
                  </a:txBody>
                  <a:tcPr marL="7144" marR="7144" marT="9525" marB="0" anchor="ctr"/>
                </a:tc>
                <a:tc>
                  <a:txBody>
                    <a:bodyPr/>
                    <a:lstStyle/>
                    <a:p>
                      <a:pPr algn="ctr" fontAlgn="ctr"/>
                      <a:r>
                        <a:rPr lang="en-US" sz="1600" u="none" strike="noStrike" dirty="0">
                          <a:effectLst/>
                          <a:latin typeface="Arial" pitchFamily="34" charset="0"/>
                          <a:cs typeface="Arial" pitchFamily="34" charset="0"/>
                        </a:rPr>
                        <a:t>2015</a:t>
                      </a:r>
                      <a:endParaRPr lang="en-US" sz="1600" b="0" i="0" u="none" strike="noStrike" dirty="0">
                        <a:solidFill>
                          <a:srgbClr val="000000"/>
                        </a:solidFill>
                        <a:effectLst/>
                        <a:latin typeface="Arial" pitchFamily="34" charset="0"/>
                        <a:cs typeface="Arial" pitchFamily="34" charset="0"/>
                      </a:endParaRPr>
                    </a:p>
                  </a:txBody>
                  <a:tcPr marL="7144" marR="7144" marT="9525" marB="0" anchor="ctr"/>
                </a:tc>
                <a:extLst>
                  <a:ext uri="{0D108BD9-81ED-4DB2-BD59-A6C34878D82A}">
                    <a16:rowId xmlns:a16="http://schemas.microsoft.com/office/drawing/2014/main" val="10004"/>
                  </a:ext>
                </a:extLst>
              </a:tr>
              <a:tr h="446226">
                <a:tc>
                  <a:txBody>
                    <a:bodyPr/>
                    <a:lstStyle/>
                    <a:p>
                      <a:pPr algn="ctr" fontAlgn="ctr"/>
                      <a:r>
                        <a:rPr lang="mn-MN" sz="1600" b="0" i="0" u="none" strike="noStrike" dirty="0" smtClean="0">
                          <a:solidFill>
                            <a:srgbClr val="000000"/>
                          </a:solidFill>
                          <a:effectLst/>
                          <a:latin typeface="Arial" pitchFamily="34" charset="0"/>
                          <a:cs typeface="Arial" pitchFamily="34" charset="0"/>
                        </a:rPr>
                        <a:t>5</a:t>
                      </a:r>
                      <a:endParaRPr lang="en-US" sz="1600" b="0" i="0" u="none" strike="noStrike" dirty="0">
                        <a:solidFill>
                          <a:srgbClr val="000000"/>
                        </a:solidFill>
                        <a:effectLst/>
                        <a:latin typeface="Arial" pitchFamily="34" charset="0"/>
                        <a:cs typeface="Arial" pitchFamily="34" charset="0"/>
                      </a:endParaRPr>
                    </a:p>
                  </a:txBody>
                  <a:tcPr marL="7144" marR="7144" marT="9525" marB="0" anchor="ctr"/>
                </a:tc>
                <a:tc>
                  <a:txBody>
                    <a:bodyPr/>
                    <a:lstStyle/>
                    <a:p>
                      <a:pPr algn="l" fontAlgn="ctr"/>
                      <a:r>
                        <a:rPr lang="mn-MN" sz="1600" b="0" i="0" u="none" strike="noStrike" dirty="0" smtClean="0">
                          <a:solidFill>
                            <a:srgbClr val="000000"/>
                          </a:solidFill>
                          <a:effectLst/>
                          <a:latin typeface="Arial" pitchFamily="34" charset="0"/>
                          <a:cs typeface="Arial" pitchFamily="34" charset="0"/>
                        </a:rPr>
                        <a:t>Дагуурын</a:t>
                      </a:r>
                      <a:r>
                        <a:rPr lang="mn-MN" sz="1600" b="0" i="0" u="none" strike="noStrike" baseline="0" dirty="0" smtClean="0">
                          <a:solidFill>
                            <a:srgbClr val="000000"/>
                          </a:solidFill>
                          <a:effectLst/>
                          <a:latin typeface="Arial" pitchFamily="34" charset="0"/>
                          <a:cs typeface="Arial" pitchFamily="34" charset="0"/>
                        </a:rPr>
                        <a:t> Ландшафт</a:t>
                      </a:r>
                      <a:endParaRPr lang="ru-RU" sz="1600" b="0" i="0" u="none" strike="noStrike" dirty="0">
                        <a:solidFill>
                          <a:srgbClr val="000000"/>
                        </a:solidFill>
                        <a:effectLst/>
                        <a:latin typeface="Arial" pitchFamily="34" charset="0"/>
                        <a:cs typeface="Arial" pitchFamily="34" charset="0"/>
                      </a:endParaRPr>
                    </a:p>
                  </a:txBody>
                  <a:tcPr marL="7144" marR="7144" marT="9525" marB="0" anchor="ctr"/>
                </a:tc>
                <a:tc>
                  <a:txBody>
                    <a:bodyPr/>
                    <a:lstStyle/>
                    <a:p>
                      <a:pPr algn="ctr" fontAlgn="ctr"/>
                      <a:r>
                        <a:rPr lang="mn-MN" sz="1600" b="0" i="0" u="none" strike="noStrike" dirty="0" smtClean="0">
                          <a:solidFill>
                            <a:srgbClr val="000000"/>
                          </a:solidFill>
                          <a:effectLst/>
                          <a:latin typeface="Arial" pitchFamily="34" charset="0"/>
                          <a:cs typeface="Arial" pitchFamily="34" charset="0"/>
                        </a:rPr>
                        <a:t>2017</a:t>
                      </a:r>
                      <a:endParaRPr lang="en-US" sz="1600" b="0" i="0" u="none" strike="noStrike" dirty="0">
                        <a:solidFill>
                          <a:srgbClr val="000000"/>
                        </a:solidFill>
                        <a:effectLst/>
                        <a:latin typeface="Arial" pitchFamily="34" charset="0"/>
                        <a:cs typeface="Arial" pitchFamily="34" charset="0"/>
                      </a:endParaRPr>
                    </a:p>
                  </a:txBody>
                  <a:tcPr marL="7144" marR="7144" marT="9525" marB="0" anchor="ctr"/>
                </a:tc>
                <a:extLst>
                  <a:ext uri="{0D108BD9-81ED-4DB2-BD59-A6C34878D82A}">
                    <a16:rowId xmlns:a16="http://schemas.microsoft.com/office/drawing/2014/main" val="10005"/>
                  </a:ext>
                </a:extLst>
              </a:tr>
            </a:tbl>
          </a:graphicData>
        </a:graphic>
      </p:graphicFrame>
      <p:pic>
        <p:nvPicPr>
          <p:cNvPr id="31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1" y="304801"/>
            <a:ext cx="1941909" cy="248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1"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51" y="4975226"/>
            <a:ext cx="2227659"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1" y="2901950"/>
            <a:ext cx="1940719"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9052" y="4972049"/>
            <a:ext cx="227687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4"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7650" y="4972049"/>
            <a:ext cx="2268799"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5"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51960" y="4972049"/>
            <a:ext cx="220689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304801"/>
            <a:ext cx="762000" cy="7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950834" y="103202"/>
            <a:ext cx="1001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683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96453"/>
            <a:ext cx="9144000" cy="6465094"/>
          </a:xfrm>
          <a:prstGeom prst="rect">
            <a:avLst/>
          </a:prstGeom>
        </p:spPr>
      </p:pic>
    </p:spTree>
    <p:extLst>
      <p:ext uri="{BB962C8B-B14F-4D97-AF65-F5344CB8AC3E}">
        <p14:creationId xmlns:p14="http://schemas.microsoft.com/office/powerpoint/2010/main" val="203920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1466</TotalTime>
  <Words>1483</Words>
  <Application>Microsoft Office PowerPoint</Application>
  <PresentationFormat>Custom</PresentationFormat>
  <Paragraphs>145</Paragraphs>
  <Slides>17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AGFutura Mon</vt:lpstr>
      <vt:lpstr>AGOptima Mon</vt:lpstr>
      <vt:lpstr>Arial</vt:lpstr>
      <vt:lpstr>Calibri</vt:lpstr>
      <vt:lpstr>Roboto Black</vt:lpstr>
      <vt:lpstr>Roboto Condensed</vt:lpstr>
      <vt:lpstr>Roboto Light</vt:lpstr>
      <vt:lpstr>Roboto Medium</vt:lpstr>
      <vt:lpstr>Times New Roman</vt:lpstr>
      <vt:lpstr>Office Theme</vt:lpstr>
      <vt:lpstr>PowerPoint Presentation</vt:lpstr>
      <vt:lpstr>PowerPoint Presentation</vt:lpstr>
      <vt:lpstr>PowerPoint Presentation</vt:lpstr>
      <vt:lpstr>PowerPoint Presentation</vt:lpstr>
      <vt:lpstr>12</vt:lpstr>
      <vt:lpstr>PowerPoint Presentation</vt:lpstr>
      <vt:lpstr>PowerPoint Presentation</vt:lpstr>
      <vt:lpstr>ДЭЛХИЙН ӨВИЙН ТУХАЙ КОНВЕНЦИ (UNESCO – WORLD HERITAGE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User</cp:lastModifiedBy>
  <cp:revision>55</cp:revision>
  <cp:lastPrinted>2018-05-10T01:41:02Z</cp:lastPrinted>
  <dcterms:created xsi:type="dcterms:W3CDTF">2006-08-16T00:00:00Z</dcterms:created>
  <dcterms:modified xsi:type="dcterms:W3CDTF">2019-05-10T01:26:07Z</dcterms:modified>
</cp:coreProperties>
</file>