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9" r:id="rId2"/>
    <p:sldId id="258" r:id="rId3"/>
    <p:sldId id="266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6" r:id="rId13"/>
    <p:sldId id="284" r:id="rId14"/>
    <p:sldId id="287" r:id="rId15"/>
    <p:sldId id="285" r:id="rId16"/>
    <p:sldId id="291" r:id="rId17"/>
    <p:sldId id="292" r:id="rId18"/>
    <p:sldId id="268" r:id="rId19"/>
    <p:sldId id="269" r:id="rId20"/>
    <p:sldId id="257" r:id="rId21"/>
    <p:sldId id="275" r:id="rId22"/>
    <p:sldId id="298" r:id="rId23"/>
    <p:sldId id="300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8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63" autoAdjust="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169920" cy="48006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r>
              <a:rPr lang="mn-MN"/>
              <a:t>Бүртгэн баримтжуулалтын гэрэл зураг (</a:t>
            </a:r>
            <a:r>
              <a:rPr lang="en-US"/>
              <a:t>Inventory Photograph)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90" y="0"/>
            <a:ext cx="3169920" cy="48006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119474"/>
            <a:ext cx="3169920" cy="48006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r>
              <a:rPr lang="mn-MN"/>
              <a:t>Б.АЛТАНСҮХ /Соёлын өвийн төвийн програмист/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90" y="9119474"/>
            <a:ext cx="3169920" cy="48006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760DA4E-1680-4C58-AA72-24F6D7C4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169920" cy="48006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r>
              <a:rPr lang="mn-MN"/>
              <a:t>Бүртгэн баримтжуулалтын гэрэл зураг (</a:t>
            </a:r>
            <a:r>
              <a:rPr lang="en-US"/>
              <a:t>Inventory Photograph)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0" y="0"/>
            <a:ext cx="3169920" cy="48006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2"/>
            <a:ext cx="5852160" cy="4320539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119474"/>
            <a:ext cx="3169920" cy="48006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r>
              <a:rPr lang="mn-MN"/>
              <a:t>Б.АЛТАНСҮХ /Соёлын өвийн төвийн програмист/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0" y="9119474"/>
            <a:ext cx="3169920" cy="48006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2B67B13-16F0-41C5-8FD3-C9F9FA595B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mn-MN"/>
              <a:t>Б.АЛТАНСҮХ /Соёлын өвийн төвийн програмист/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mn-MN"/>
              <a:t>Бүртгэн баримтжуулалтын гэрэл зураг (</a:t>
            </a:r>
            <a:r>
              <a:rPr lang="en-US"/>
              <a:t>Inventory Photograph)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mn-MN"/>
              <a:t>Б.АЛТАНСҮХ /Соёлын өвийн төвийн програмист/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mn-MN"/>
              <a:t>Бүртгэн баримтжуулалтын гэрэл зураг (</a:t>
            </a:r>
            <a:r>
              <a:rPr lang="en-US"/>
              <a:t>Inventory Photograph)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mn-MN"/>
              <a:t>Б.АЛТАНСҮХ /Соёлын өвийн төвийн програмист/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mn-MN"/>
              <a:t>Бүртгэн баримтжуулалтын гэрэл зураг (</a:t>
            </a:r>
            <a:r>
              <a:rPr lang="en-US"/>
              <a:t>Inventory Photograph)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mn-MN"/>
              <a:t>Б.АЛТАНСҮХ /Соёлын өвийн төвийн програмист/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mn-MN"/>
              <a:t>Бүртгэн баримтжуулалтын гэрэл зураг (</a:t>
            </a:r>
            <a:r>
              <a:rPr lang="en-US"/>
              <a:t>Inventory Photograph)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mn-MN"/>
              <a:t>Б.АЛТАНСҮХ /Соёлын өвийн төвийн програмист/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mn-MN"/>
              <a:t>Бүртгэн баримтжуулалтын гэрэл зураг (</a:t>
            </a:r>
            <a:r>
              <a:rPr lang="en-US"/>
              <a:t>Inventory Photograph)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mn-MN"/>
              <a:t>Б.АЛТАНСҮХ /Соёлын өвийн төвийн програмист/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mn-MN"/>
              <a:t>Бүртгэн баримтжуулалтын гэрэл зураг (</a:t>
            </a:r>
            <a:r>
              <a:rPr lang="en-US"/>
              <a:t>Inventory Photograph)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mn-MN"/>
              <a:t>Б.АЛТАНСҮХ /Соёлын өвийн төвийн програмист/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mn-MN"/>
              <a:t>Бүртгэн баримтжуулалтын гэрэл зураг (</a:t>
            </a:r>
            <a:r>
              <a:rPr lang="en-US"/>
              <a:t>Inventory Photograph)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mn-MN"/>
              <a:t>Б.АЛТАНСҮХ /Соёлын өвийн төвийн програмист/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mn-MN"/>
              <a:t>Бүртгэн баримтжуулалтын гэрэл зураг (</a:t>
            </a:r>
            <a:r>
              <a:rPr lang="en-US"/>
              <a:t>Inventory Photograph)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mn-MN"/>
              <a:t>Б.АЛТАНСҮХ /Соёлын өвийн төвийн програмист/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mn-MN"/>
              <a:t>Бүртгэн баримтжуулалтын гэрэл зураг (</a:t>
            </a:r>
            <a:r>
              <a:rPr lang="en-US"/>
              <a:t>Inventory Photograph)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mn-MN"/>
              <a:t>Б.АЛТАНСҮХ /Соёлын өвийн төвийн програмист/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mn-MN"/>
              <a:t>Бүртгэн баримтжуулалтын гэрэл зураг (</a:t>
            </a:r>
            <a:r>
              <a:rPr lang="en-US"/>
              <a:t>Inventory Photograph)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mn-MN"/>
              <a:t>Б.АЛТАНСҮХ /Соёлын өвийн төвийн програмист/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mn-MN"/>
              <a:t>Бүртгэн баримтжуулалтын гэрэл зураг (</a:t>
            </a:r>
            <a:r>
              <a:rPr lang="en-US"/>
              <a:t>Inventory Photograph)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n-MN" dirty="0"/>
              <a:t>2. Сэргээн засварлалтын жишээ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mn-MN"/>
              <a:t>Б.АЛТАНСҮХ /Соёлын өвийн төвийн програмист/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mn-MN"/>
              <a:t>Бүртгэн баримтжуулалтын гэрэл зураг (</a:t>
            </a:r>
            <a:r>
              <a:rPr lang="en-US"/>
              <a:t>Inventory Photograph)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mn-MN"/>
              <a:t>Б.АЛТАНСҮХ /Соёлын өвийн төвийн програмист/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mn-MN"/>
              <a:t>Бүртгэн баримтжуулалтын гэрэл зураг (</a:t>
            </a:r>
            <a:r>
              <a:rPr lang="en-US"/>
              <a:t>Inventory Photograph)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mn-MN"/>
              <a:t>Б.АЛТАНСҮХ /Соёлын өвийн төвийн програмист/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mn-MN"/>
              <a:t>Бүртгэн баримтжуулалтын гэрэл зураг (</a:t>
            </a:r>
            <a:r>
              <a:rPr lang="en-US"/>
              <a:t>Inventory Photograph)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n-MN" dirty="0"/>
              <a:t>2. Сэргээн засварлалтын жишээ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mn-MN"/>
              <a:t>Б.АЛТАНСҮХ /Соёлын өвийн төвийн програмист/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mn-MN"/>
              <a:t>Бүртгэн баримтжуулалтын гэрэл зураг (</a:t>
            </a:r>
            <a:r>
              <a:rPr lang="en-US"/>
              <a:t>Inventory Photograph)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mn-MN"/>
              <a:t>Б.АЛТАНСҮХ /Соёлын өвийн төвийн програмист/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mn-MN"/>
              <a:t>Бүртгэн баримтжуулалтын гэрэл зураг (</a:t>
            </a:r>
            <a:r>
              <a:rPr lang="en-US"/>
              <a:t>Inventory Photograph)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mn-MN"/>
              <a:t>Б.АЛТАНСҮХ /Соёлын өвийн төвийн програмист/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mn-MN"/>
              <a:t>Бүртгэн баримтжуулалтын гэрэл зураг (</a:t>
            </a:r>
            <a:r>
              <a:rPr lang="en-US"/>
              <a:t>Inventory Photograph)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mn-MN"/>
              <a:t>Б.АЛТАНСҮХ /Соёлын өвийн төвийн програмист/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mn-MN"/>
              <a:t>Бүртгэн баримтжуулалтын гэрэл зураг (</a:t>
            </a:r>
            <a:r>
              <a:rPr lang="en-US"/>
              <a:t>Inventory Photograph)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mn-MN"/>
              <a:t>Б.АЛТАНСҮХ /Соёлын өвийн төвийн програмист/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mn-MN"/>
              <a:t>Бүртгэн баримтжуулалтын гэрэл зураг (</a:t>
            </a:r>
            <a:r>
              <a:rPr lang="en-US"/>
              <a:t>Inventory Photograph)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mn-MN"/>
              <a:t>Б.АЛТАНСҮХ /Соёлын өвийн төвийн програмист/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mn-MN"/>
              <a:t>Бүртгэн баримтжуулалтын гэрэл зураг (</a:t>
            </a:r>
            <a:r>
              <a:rPr lang="en-US"/>
              <a:t>Inventory Photograph)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mn-MN"/>
              <a:t>Б.АЛТАНСҮХ /Соёлын өвийн төвийн програмист/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mn-MN"/>
              <a:t>Бүртгэн баримтжуулалтын гэрэл зураг (</a:t>
            </a:r>
            <a:r>
              <a:rPr lang="en-US"/>
              <a:t>Inventory Photograph)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4219-77E5-41E6-86DB-0D7E053B96EA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9715-7D7E-402A-A89E-2CD1F1567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C1AC-D161-46B1-BEBD-7EB4D4AC9FC4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9715-7D7E-402A-A89E-2CD1F1567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ACB0-72DF-4BB8-B143-683463945444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9715-7D7E-402A-A89E-2CD1F1567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28E6-A1C2-42E1-A3CB-1D9B4B109191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9715-7D7E-402A-A89E-2CD1F1567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F75E-7EC1-4695-BEAB-A146938640B8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9715-7D7E-402A-A89E-2CD1F1567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8C3C-3C7F-4952-BDDD-84F60D7DF22D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9715-7D7E-402A-A89E-2CD1F1567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DB63-F83C-4CAD-A5FF-20D01D767FA6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9715-7D7E-402A-A89E-2CD1F1567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63FA-FF13-4D08-84AB-5A6F76474BA2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9715-7D7E-402A-A89E-2CD1F1567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A123-D16D-435B-9E59-0511F7DB4CD7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9715-7D7E-402A-A89E-2CD1F1567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8439-80EC-4925-B682-BF55ACEC4576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9715-7D7E-402A-A89E-2CD1F1567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67BF-B542-4775-9D10-635068129B97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9715-7D7E-402A-A89E-2CD1F1567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07CD2-C66B-4539-8BE0-DE2E823496AA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59715-7D7E-402A-A89E-2CD1F1567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9715-7D7E-402A-A89E-2CD1F156710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731590" y="2590800"/>
            <a:ext cx="106071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3200" dirty="0">
                <a:latin typeface="Arial" pitchFamily="34" charset="0"/>
                <a:ea typeface="Tahoma" pitchFamily="34" charset="0"/>
                <a:cs typeface="Arial" pitchFamily="34" charset="0"/>
              </a:rPr>
              <a:t>Гэрэл зураг авах тухай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0731" y="5867400"/>
            <a:ext cx="6805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dirty="0">
                <a:latin typeface="Arial" pitchFamily="34" charset="0"/>
                <a:ea typeface="Tahoma" pitchFamily="34" charset="0"/>
                <a:cs typeface="Arial" pitchFamily="34" charset="0"/>
              </a:rPr>
              <a:t>Ж.Насанжаргал Соёлын өвийн үндэсний төвийн мэргэжилтэн</a:t>
            </a:r>
          </a:p>
        </p:txBody>
      </p:sp>
    </p:spTree>
    <p:extLst>
      <p:ext uri="{BB962C8B-B14F-4D97-AF65-F5344CB8AC3E}">
        <p14:creationId xmlns:p14="http://schemas.microsoft.com/office/powerpoint/2010/main" val="2596431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1078468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Бүртгэн баримтжуулалтын гэрэл зургийн онцлог </a:t>
            </a:r>
            <a:r>
              <a:rPr lang="en-US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</a:t>
            </a:r>
            <a:r>
              <a:rPr lang="mn-MN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шаардлага</a:t>
            </a:r>
            <a:r>
              <a:rPr lang="en-US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)</a:t>
            </a:r>
            <a:endParaRPr lang="mn-MN" b="1" dirty="0">
              <a:solidFill>
                <a:srgbClr val="00B0F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9715-7D7E-402A-A89E-2CD1F156710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1828800"/>
            <a:ext cx="76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mn-MN" sz="15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Үзмэрийн хэлбэр хэмжээнээс хамаарч хөндлөн эсвэл босоо зохиомжоос аль тохиромжтойг нь сонгож кадр дүүргэлт сайтай зураг авах.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15240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mn-MN" dirty="0">
                <a:latin typeface="Arial" pitchFamily="34" charset="0"/>
                <a:ea typeface="Tahoma" pitchFamily="34" charset="0"/>
                <a:cs typeface="Arial" pitchFamily="34" charset="0"/>
              </a:rPr>
              <a:t>Кадрлалт зөв байх /зохиомж/</a:t>
            </a:r>
            <a:endParaRPr lang="en-US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5181601"/>
            <a:ext cx="3657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500" dirty="0">
                <a:latin typeface="Arial" pitchFamily="34" charset="0"/>
                <a:ea typeface="Tahoma" pitchFamily="34" charset="0"/>
                <a:cs typeface="Arial" pitchFamily="34" charset="0"/>
              </a:rPr>
              <a:t>Зохиомж, кадр дүүргэлт муутай зураг.</a:t>
            </a:r>
            <a:endParaRPr lang="en-US" sz="15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5181601"/>
            <a:ext cx="3657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500" dirty="0">
                <a:latin typeface="Arial" pitchFamily="34" charset="0"/>
                <a:ea typeface="Tahoma" pitchFamily="34" charset="0"/>
                <a:cs typeface="Arial" pitchFamily="34" charset="0"/>
              </a:rPr>
              <a:t>Кадр дүүргэлт муутай зураг.</a:t>
            </a:r>
            <a:endParaRPr lang="en-US" sz="15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3" name="Picture 2" descr="D:\SUT\Documents\BMSan\BMSan burduuleh ni 2011\Presentation\photos\1125VTM00028_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9600" y="2667000"/>
            <a:ext cx="3661262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D:\SUT\documents\toollogo\Toollogo 2012\Toollogyn seminar\Inventory Photograph\composi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2667000"/>
            <a:ext cx="3657600" cy="242696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57200" y="457200"/>
            <a:ext cx="4904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Бүртгэн баримтжуулалтын гэрэл зураг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(Inventory Photograph)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1078468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Бүртгэн баримтжуулалтын гэрэл зургийн онцлог </a:t>
            </a:r>
            <a:r>
              <a:rPr lang="en-US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</a:t>
            </a:r>
            <a:r>
              <a:rPr lang="mn-MN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шаардлага</a:t>
            </a:r>
            <a:r>
              <a:rPr lang="en-US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)</a:t>
            </a:r>
            <a:endParaRPr lang="mn-MN" b="1" dirty="0">
              <a:solidFill>
                <a:srgbClr val="00B0F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9715-7D7E-402A-A89E-2CD1F156710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1828800"/>
            <a:ext cx="76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mn-MN" sz="15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Үзмэрийн хэлбэр хэмжээнээс хамаарч хөндлөн эсвэл босоо зохиомжоос аль тохиромжтойг нь сонгож кадр дүүргэлт сайтай зураг авах.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15240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mn-MN" dirty="0">
                <a:latin typeface="Arial" pitchFamily="34" charset="0"/>
                <a:ea typeface="Tahoma" pitchFamily="34" charset="0"/>
                <a:cs typeface="Arial" pitchFamily="34" charset="0"/>
              </a:rPr>
              <a:t>Кадрлалт зөв байх /зохиомж/</a:t>
            </a:r>
            <a:endParaRPr lang="en-US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5694402"/>
            <a:ext cx="3429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500" dirty="0">
                <a:latin typeface="Arial" pitchFamily="34" charset="0"/>
                <a:ea typeface="Tahoma" pitchFamily="34" charset="0"/>
                <a:cs typeface="Arial" pitchFamily="34" charset="0"/>
              </a:rPr>
              <a:t>Зохиомж зөв боловч кадр дүүргэлт муутай зураг.</a:t>
            </a:r>
            <a:endParaRPr lang="en-US" sz="15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5694402"/>
            <a:ext cx="281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500" dirty="0">
                <a:latin typeface="Arial" pitchFamily="34" charset="0"/>
                <a:ea typeface="Tahoma" pitchFamily="34" charset="0"/>
                <a:cs typeface="Arial" pitchFamily="34" charset="0"/>
              </a:rPr>
              <a:t>Зохиомж, кадр дүүргэлт </a:t>
            </a:r>
          </a:p>
          <a:p>
            <a:pPr algn="ctr"/>
            <a:r>
              <a:rPr lang="mn-MN" sz="1500" dirty="0">
                <a:latin typeface="Arial" pitchFamily="34" charset="0"/>
                <a:ea typeface="Tahoma" pitchFamily="34" charset="0"/>
                <a:cs typeface="Arial" pitchFamily="34" charset="0"/>
              </a:rPr>
              <a:t>сайтай зураг.</a:t>
            </a:r>
            <a:endParaRPr lang="en-US" sz="15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5122" name="Picture 2" descr="D:\SUT\documents\toollogo\Toollogo 2012\Toollogyn seminar\Inventory Photograph\compositio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3500" y="2667000"/>
            <a:ext cx="1981200" cy="2974774"/>
          </a:xfrm>
          <a:prstGeom prst="rect">
            <a:avLst/>
          </a:prstGeom>
          <a:noFill/>
        </p:spPr>
      </p:pic>
      <p:pic>
        <p:nvPicPr>
          <p:cNvPr id="5123" name="Picture 3" descr="D:\SUT\documents\toollogo\Toollogo 2012\Toollogyn seminar\Inventory Photograph\composition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0" y="2667000"/>
            <a:ext cx="1981200" cy="295701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57200" y="457200"/>
            <a:ext cx="4904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Бүртгэн баримтжуулалтын гэрэл зураг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(Inventory Photograph)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1078468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Бүртгэн баримтжуулалтын гэрэл зургийн онцлог </a:t>
            </a:r>
            <a:r>
              <a:rPr lang="en-US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</a:t>
            </a:r>
            <a:r>
              <a:rPr lang="mn-MN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шаардлага</a:t>
            </a:r>
            <a:r>
              <a:rPr lang="en-US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)</a:t>
            </a:r>
            <a:endParaRPr lang="mn-MN" b="1" dirty="0">
              <a:solidFill>
                <a:srgbClr val="00B0F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9715-7D7E-402A-A89E-2CD1F156710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15240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mn-MN" dirty="0">
                <a:latin typeface="Arial" pitchFamily="34" charset="0"/>
                <a:ea typeface="Tahoma" pitchFamily="34" charset="0"/>
                <a:cs typeface="Arial" pitchFamily="34" charset="0"/>
              </a:rPr>
              <a:t>Кадрлалт зөв байх /зохиомж/</a:t>
            </a:r>
            <a:endParaRPr lang="en-US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5257800"/>
            <a:ext cx="2057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500" dirty="0">
                <a:latin typeface="Arial" pitchFamily="34" charset="0"/>
                <a:ea typeface="Tahoma" pitchFamily="34" charset="0"/>
                <a:cs typeface="Arial" pitchFamily="34" charset="0"/>
              </a:rPr>
              <a:t>Босоо зохиомжтой кадр дүүргэлт сайтай зураг</a:t>
            </a:r>
            <a:endParaRPr lang="en-US" sz="15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5257800"/>
            <a:ext cx="457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500" dirty="0">
                <a:latin typeface="Arial" pitchFamily="34" charset="0"/>
                <a:ea typeface="Tahoma" pitchFamily="34" charset="0"/>
                <a:cs typeface="Arial" pitchFamily="34" charset="0"/>
              </a:rPr>
              <a:t>Хөндлөн зохиомжтой кадр дүүргэлт сайтай зураг</a:t>
            </a:r>
            <a:endParaRPr lang="en-US" sz="15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 r="3333"/>
          <a:stretch>
            <a:fillRect/>
          </a:stretch>
        </p:blipFill>
        <p:spPr bwMode="auto">
          <a:xfrm>
            <a:off x="3733800" y="2057400"/>
            <a:ext cx="4419600" cy="3045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D:\SUT\documents\toollogo\Toollogo 2012\Toollogyn seminar\Inventory Photograph\bosoo kad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057400"/>
            <a:ext cx="2057400" cy="3098959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57200" y="457200"/>
            <a:ext cx="4904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Бүртгэн баримтжуулалтын гэрэл зураг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(Inventory Photograph)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1078468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Бүртгэн баримтжуулалтын гэрэл зургийн онцлог </a:t>
            </a:r>
            <a:r>
              <a:rPr lang="en-US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</a:t>
            </a:r>
            <a:r>
              <a:rPr lang="mn-MN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шаардлага</a:t>
            </a:r>
            <a:r>
              <a:rPr lang="en-US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)</a:t>
            </a:r>
            <a:endParaRPr lang="mn-MN" b="1" dirty="0">
              <a:solidFill>
                <a:srgbClr val="00B0F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9715-7D7E-402A-A89E-2CD1F156710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15240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mn-MN" dirty="0">
                <a:latin typeface="Arial" pitchFamily="34" charset="0"/>
                <a:ea typeface="Tahoma" pitchFamily="34" charset="0"/>
                <a:cs typeface="Arial" pitchFamily="34" charset="0"/>
              </a:rPr>
              <a:t>Хэмжилтийн шугам, хар цагааны масштаб, өнгөний масштаб болон хувийн дугаар тэмдэглэсэн тэмдэглэгээ байрлуулсан байх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3886200"/>
            <a:ext cx="2743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500" dirty="0">
                <a:latin typeface="Arial" pitchFamily="34" charset="0"/>
                <a:ea typeface="Tahoma" pitchFamily="34" charset="0"/>
                <a:cs typeface="Arial" pitchFamily="34" charset="0"/>
              </a:rPr>
              <a:t>Хар цагааны масштаб</a:t>
            </a:r>
            <a:endParaRPr lang="en-US" sz="15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6146" name="Picture 2" descr="D:\SUT\documents\toollogo\Toollogo 2012\Toollogyn seminar\Inventory Photograph\Kodak Grayscal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572436"/>
            <a:ext cx="4495800" cy="1241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D:\SUT\documents\toollogo\Toollogo 2012\Toollogyn seminar\Inventory Photograph\Kolor control pat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419600"/>
            <a:ext cx="4495800" cy="1203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09600" y="5715000"/>
            <a:ext cx="2743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500" dirty="0">
                <a:latin typeface="Arial" pitchFamily="34" charset="0"/>
                <a:ea typeface="Tahoma" pitchFamily="34" charset="0"/>
                <a:cs typeface="Arial" pitchFamily="34" charset="0"/>
              </a:rPr>
              <a:t>Өнгөний масштаб</a:t>
            </a:r>
            <a:endParaRPr lang="en-US" sz="15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6149" name="Picture 5" descr="D:\SUT\documents\toollogo\Toollogo 2012\Toollogyn seminar\Inventory Photograph\measurem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199" y="2590800"/>
            <a:ext cx="3429001" cy="340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6" descr="D:\SUT\documents\toollogo\Toollogo 2012\Toollogyn seminar\Inventory Photograph\measurement - 10c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3200400"/>
            <a:ext cx="3429000" cy="870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5410200" y="4191000"/>
            <a:ext cx="2743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500" dirty="0">
                <a:latin typeface="Arial" pitchFamily="34" charset="0"/>
                <a:ea typeface="Tahoma" pitchFamily="34" charset="0"/>
                <a:cs typeface="Arial" pitchFamily="34" charset="0"/>
              </a:rPr>
              <a:t>Хэмжилтийн шугам</a:t>
            </a:r>
            <a:endParaRPr lang="en-US" sz="15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6151" name="Picture 7" descr="D:\SUT\documents\toollogo\Toollogo 2012\Toollogyn seminar\Inventory Photograph\data sig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4648200"/>
            <a:ext cx="1828800" cy="841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5486400" y="5562600"/>
            <a:ext cx="274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500" dirty="0">
                <a:latin typeface="Arial" pitchFamily="34" charset="0"/>
                <a:ea typeface="Tahoma" pitchFamily="34" charset="0"/>
                <a:cs typeface="Arial" pitchFamily="34" charset="0"/>
              </a:rPr>
              <a:t>Хувийн дугаар тэмдэглэсэн тэмдэглэгээ</a:t>
            </a:r>
            <a:endParaRPr lang="en-US" sz="15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457200"/>
            <a:ext cx="4904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Бүртгэн баримтжуулалтын гэрэл зураг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(Inventory Photograph)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8" grpId="1"/>
      <p:bldP spid="1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1078468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Бүртгэн баримтжуулалтын гэрэл зургийн онцлог </a:t>
            </a:r>
            <a:r>
              <a:rPr lang="en-US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</a:t>
            </a:r>
            <a:r>
              <a:rPr lang="mn-MN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шаардлага</a:t>
            </a:r>
            <a:r>
              <a:rPr lang="en-US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)</a:t>
            </a:r>
            <a:endParaRPr lang="mn-MN" b="1" dirty="0">
              <a:solidFill>
                <a:srgbClr val="00B0F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9715-7D7E-402A-A89E-2CD1F156710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15240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mn-MN" sz="1500" dirty="0">
                <a:latin typeface="Arial" pitchFamily="34" charset="0"/>
                <a:ea typeface="Tahoma" pitchFamily="34" charset="0"/>
                <a:cs typeface="Arial" pitchFamily="34" charset="0"/>
              </a:rPr>
              <a:t>Хэмжилтийн шугам, хар цагааны масштаб, өнгийн масштаб болон хувийн дугаар </a:t>
            </a:r>
          </a:p>
          <a:p>
            <a:pPr marL="342900" indent="-342900"/>
            <a:r>
              <a:rPr lang="mn-MN" sz="1500" dirty="0">
                <a:latin typeface="Arial" pitchFamily="34" charset="0"/>
                <a:ea typeface="Tahoma" pitchFamily="34" charset="0"/>
                <a:cs typeface="Arial" pitchFamily="34" charset="0"/>
              </a:rPr>
              <a:t>тэмдэглэсэн тэмдэглэгээг байрлуулахад анхаарах зүйлс:</a:t>
            </a:r>
          </a:p>
          <a:p>
            <a:pPr marL="342900" indent="-342900"/>
            <a:endParaRPr lang="mn-MN" sz="1500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mn-MN" sz="1500" dirty="0">
                <a:latin typeface="Arial" pitchFamily="34" charset="0"/>
                <a:ea typeface="Tahoma" pitchFamily="34" charset="0"/>
                <a:cs typeface="Arial" pitchFamily="34" charset="0"/>
              </a:rPr>
              <a:t>Үзмэрийг халхлаагүй, үзмэрт хүрээгүй байх</a:t>
            </a:r>
          </a:p>
          <a:p>
            <a:pPr marL="342900" indent="-342900">
              <a:buFont typeface="+mj-lt"/>
              <a:buAutoNum type="arabicPeriod"/>
            </a:pPr>
            <a:r>
              <a:rPr lang="mn-MN" sz="1500" dirty="0">
                <a:latin typeface="Arial" pitchFamily="34" charset="0"/>
                <a:ea typeface="Tahoma" pitchFamily="34" charset="0"/>
                <a:cs typeface="Arial" pitchFamily="34" charset="0"/>
              </a:rPr>
              <a:t>Уг тэмдэглэгээнүүдийн сүүдэр үзмэр дээр тусаагүй байх</a:t>
            </a:r>
          </a:p>
          <a:p>
            <a:pPr marL="342900" indent="-342900">
              <a:buFont typeface="+mj-lt"/>
              <a:buAutoNum type="arabicPeriod"/>
            </a:pPr>
            <a:r>
              <a:rPr lang="mn-MN" sz="1500" dirty="0">
                <a:latin typeface="Arial" pitchFamily="34" charset="0"/>
                <a:ea typeface="Tahoma" pitchFamily="34" charset="0"/>
                <a:cs typeface="Arial" pitchFamily="34" charset="0"/>
              </a:rPr>
              <a:t>Үзмэрийн харагдах түвшингээс хойш, үзмэрийн голд аль болох босоогоор байрлуулах</a:t>
            </a:r>
          </a:p>
          <a:p>
            <a:pPr marL="342900" indent="-342900">
              <a:buFont typeface="+mj-lt"/>
              <a:buAutoNum type="arabicPeriod"/>
            </a:pPr>
            <a:endParaRPr lang="mn-MN" sz="1500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mn-MN" sz="15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9218" name="Picture 2" descr="D:\SUT\documents\toollogo\Toollogo 2012\Toollogyn seminar\Inventory Photograph\sample_5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276600"/>
            <a:ext cx="1823776" cy="2743200"/>
          </a:xfrm>
          <a:prstGeom prst="rect">
            <a:avLst/>
          </a:prstGeom>
          <a:noFill/>
        </p:spPr>
      </p:pic>
      <p:pic>
        <p:nvPicPr>
          <p:cNvPr id="9219" name="Picture 3" descr="D:\SUT\documents\toollogo\Toollogo 2012\Toollogyn seminar\Inventory Photograph\1122bom02335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3200400"/>
            <a:ext cx="4114800" cy="27432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57200" y="457200"/>
            <a:ext cx="4904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Бүртгэн баримтжуулалтын гэрэл зураг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(Inventory Photograph)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1078468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Бүртгэн баримтжуулалтын гэрэл зургийн онцлог </a:t>
            </a:r>
            <a:r>
              <a:rPr lang="en-US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</a:t>
            </a:r>
            <a:r>
              <a:rPr lang="mn-MN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шаардлага</a:t>
            </a:r>
            <a:r>
              <a:rPr lang="en-US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)</a:t>
            </a:r>
            <a:endParaRPr lang="mn-MN" b="1" dirty="0">
              <a:solidFill>
                <a:srgbClr val="00B0F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9715-7D7E-402A-A89E-2CD1F156710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15240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mn-MN" dirty="0">
                <a:latin typeface="Arial" pitchFamily="34" charset="0"/>
                <a:ea typeface="Tahoma" pitchFamily="34" charset="0"/>
                <a:cs typeface="Arial" pitchFamily="34" charset="0"/>
              </a:rPr>
              <a:t>Үзмэрийг тал бүрээс авсан, онцлог шинж, эвдрэл гэмтэл, бичээс тэмдэглэгээ зэргийг бүрэн харуулсан байх</a:t>
            </a:r>
          </a:p>
        </p:txBody>
      </p:sp>
      <p:pic>
        <p:nvPicPr>
          <p:cNvPr id="7171" name="Picture 3" descr="D:\SUT\documents\toollogo\Toollogo 2012\Toollogyn seminar\Inventory Photograph\inventory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709" y="2362200"/>
            <a:ext cx="3575291" cy="3733800"/>
          </a:xfrm>
          <a:prstGeom prst="rect">
            <a:avLst/>
          </a:prstGeom>
          <a:noFill/>
        </p:spPr>
      </p:pic>
      <p:pic>
        <p:nvPicPr>
          <p:cNvPr id="7172" name="Picture 4" descr="D:\SUT\documents\toollogo\Toollogo 2012\Toollogyn seminar\Inventory Photograph\inventoryPhoto5.jpg"/>
          <p:cNvPicPr>
            <a:picLocks noChangeAspect="1" noChangeArrowheads="1"/>
          </p:cNvPicPr>
          <p:nvPr/>
        </p:nvPicPr>
        <p:blipFill>
          <a:blip r:embed="rId5" cstate="print"/>
          <a:srcRect r="24167"/>
          <a:stretch>
            <a:fillRect/>
          </a:stretch>
        </p:blipFill>
        <p:spPr bwMode="auto">
          <a:xfrm>
            <a:off x="4495800" y="2362200"/>
            <a:ext cx="4267200" cy="37338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57200" y="457200"/>
            <a:ext cx="4904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Бүртгэн баримтжуулалтын гэрэл зураг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(Inventory Photograph)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UT\documents\toollogo\Toollogo 2012\Toollogyn seminar\Inventory Photograph\scale1.jpg"/>
          <p:cNvPicPr>
            <a:picLocks noChangeAspect="1" noChangeArrowheads="1"/>
          </p:cNvPicPr>
          <p:nvPr/>
        </p:nvPicPr>
        <p:blipFill>
          <a:blip r:embed="rId3" cstate="print"/>
          <a:srcRect t="47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1000" y="152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>
                <a:latin typeface="Arial" pitchFamily="34" charset="0"/>
                <a:ea typeface="Tahoma" pitchFamily="34" charset="0"/>
                <a:cs typeface="Arial" pitchFamily="34" charset="0"/>
              </a:rPr>
              <a:t>3.</a:t>
            </a:r>
            <a:endParaRPr lang="en-US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926068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Гэрэл зураг авахад анхаарах зүйлс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9715-7D7E-402A-A89E-2CD1F156710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295400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mn-MN" sz="1500" dirty="0">
                <a:latin typeface="Arial" pitchFamily="34" charset="0"/>
                <a:ea typeface="Tahoma" pitchFamily="34" charset="0"/>
                <a:cs typeface="Arial" pitchFamily="34" charset="0"/>
              </a:rPr>
              <a:t>Гэрэл зургийн аппаратны линз цэвэр байгаа эсэхийг тогтмол шалгаж байх.</a:t>
            </a:r>
          </a:p>
          <a:p>
            <a:pPr marL="342900" indent="-342900"/>
            <a:endParaRPr lang="mn-MN" sz="15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457200"/>
            <a:ext cx="4904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Бүртгэн баримтжуулалтын гэрэл зураг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(Inventory Photograph)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81000" y="1905000"/>
            <a:ext cx="8509000" cy="4445000"/>
            <a:chOff x="381000" y="1905000"/>
            <a:chExt cx="8509000" cy="44450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8905"/>
            <a:stretch>
              <a:fillRect/>
            </a:stretch>
          </p:blipFill>
          <p:spPr bwMode="auto">
            <a:xfrm>
              <a:off x="381000" y="4114800"/>
              <a:ext cx="2941865" cy="223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0" y="1943100"/>
              <a:ext cx="5080000" cy="33909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1676400" y="5210175"/>
              <a:ext cx="990600" cy="762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1676400" y="1905000"/>
              <a:ext cx="2133600" cy="32956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667000" y="5334000"/>
              <a:ext cx="6172200" cy="6286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9715-7D7E-402A-A89E-2CD1F1567104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424" y="1828800"/>
            <a:ext cx="3767191" cy="2514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828800"/>
            <a:ext cx="376719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876800"/>
            <a:ext cx="2438400" cy="153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486400" y="4343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Ц</a:t>
            </a:r>
            <a:r>
              <a:rPr lang="mn-MN" dirty="0">
                <a:latin typeface="Tahoma" pitchFamily="34" charset="0"/>
                <a:ea typeface="Tahoma" pitchFamily="34" charset="0"/>
                <a:cs typeface="Tahoma" pitchFamily="34" charset="0"/>
              </a:rPr>
              <a:t>эвэрлэсний дараа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95400" y="4343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Ц</a:t>
            </a:r>
            <a:r>
              <a:rPr lang="mn-MN" dirty="0">
                <a:latin typeface="Tahoma" pitchFamily="34" charset="0"/>
                <a:ea typeface="Tahoma" pitchFamily="34" charset="0"/>
                <a:cs typeface="Tahoma" pitchFamily="34" charset="0"/>
              </a:rPr>
              <a:t>эвэрлэхийн өмнө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05200" y="5124271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mn-MN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И</a:t>
            </a:r>
            <a:r>
              <a:rPr lang="mn-MN" dirty="0">
                <a:latin typeface="Tahoma" pitchFamily="34" charset="0"/>
                <a:ea typeface="Tahoma" pitchFamily="34" charset="0"/>
                <a:cs typeface="Tahoma" pitchFamily="34" charset="0"/>
              </a:rPr>
              <a:t>лгэн алчуур</a:t>
            </a:r>
          </a:p>
          <a:p>
            <a:pPr>
              <a:buFontTx/>
              <a:buChar char="-"/>
            </a:pPr>
            <a:r>
              <a:rPr lang="mn-MN" dirty="0">
                <a:latin typeface="Tahoma" pitchFamily="34" charset="0"/>
                <a:ea typeface="Tahoma" pitchFamily="34" charset="0"/>
                <a:cs typeface="Tahoma" pitchFamily="34" charset="0"/>
              </a:rPr>
              <a:t> Бургуй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mn-MN" dirty="0">
                <a:latin typeface="Tahoma" pitchFamily="34" charset="0"/>
                <a:ea typeface="Tahoma" pitchFamily="34" charset="0"/>
                <a:cs typeface="Tahoma" pitchFamily="34" charset="0"/>
              </a:rPr>
              <a:t>Тоос үлээгч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mn-MN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mn-MN" dirty="0">
                <a:latin typeface="Tahoma" pitchFamily="34" charset="0"/>
                <a:ea typeface="Tahoma" pitchFamily="34" charset="0"/>
                <a:cs typeface="Tahoma" pitchFamily="34" charset="0"/>
              </a:rPr>
              <a:t> Зөөлөн үстэй багс</a:t>
            </a:r>
          </a:p>
          <a:p>
            <a:pPr>
              <a:buFontTx/>
              <a:buChar char="-"/>
            </a:pPr>
            <a:r>
              <a:rPr lang="mn-MN" dirty="0">
                <a:latin typeface="Tahoma" pitchFamily="34" charset="0"/>
                <a:ea typeface="Tahoma" pitchFamily="34" charset="0"/>
                <a:cs typeface="Tahoma" pitchFamily="34" charset="0"/>
              </a:rPr>
              <a:t> Зориулалтын шингэн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457200"/>
            <a:ext cx="4904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Бүртгэн баримтжуулалтын гэрэл зураг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(Inventory Photograph)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926068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Гэрэл зураг авахад анхаарах зүйлс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" y="1295400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mn-MN" sz="1500" dirty="0">
                <a:latin typeface="Arial" pitchFamily="34" charset="0"/>
                <a:ea typeface="Tahoma" pitchFamily="34" charset="0"/>
                <a:cs typeface="Arial" pitchFamily="34" charset="0"/>
              </a:rPr>
              <a:t>Гэрэл зургийн аппаратны линз цэвэр байгаа эсэхийг тогтмол шалгаж байх.</a:t>
            </a:r>
          </a:p>
          <a:p>
            <a:pPr marL="342900" indent="-342900"/>
            <a:endParaRPr lang="mn-MN" sz="15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9715-7D7E-402A-A89E-2CD1F156710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19800" y="4267200"/>
            <a:ext cx="251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Ц</a:t>
            </a:r>
            <a:r>
              <a:rPr lang="mn-MN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эвэрлэсний дараа</a:t>
            </a:r>
          </a:p>
          <a:p>
            <a:pPr algn="r"/>
            <a:r>
              <a:rPr lang="mn-MN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авсан зураг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" y="4343400"/>
            <a:ext cx="251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Ц</a:t>
            </a:r>
            <a:r>
              <a:rPr lang="mn-MN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эвэрлэхийн өмнө </a:t>
            </a:r>
          </a:p>
          <a:p>
            <a:r>
              <a:rPr lang="mn-MN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авсан зураг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05000"/>
            <a:ext cx="3276600" cy="241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828800"/>
            <a:ext cx="327519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4724400"/>
            <a:ext cx="1780586" cy="1600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 r="4167" b="2636"/>
          <a:stretch>
            <a:fillRect/>
          </a:stretch>
        </p:blipFill>
        <p:spPr bwMode="auto">
          <a:xfrm>
            <a:off x="4371975" y="4724400"/>
            <a:ext cx="1752600" cy="1600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20" name="Straight Arrow Connector 19"/>
          <p:cNvCxnSpPr>
            <a:stCxn id="4100" idx="0"/>
            <a:endCxn id="22" idx="2"/>
          </p:cNvCxnSpPr>
          <p:nvPr/>
        </p:nvCxnSpPr>
        <p:spPr>
          <a:xfrm flipV="1">
            <a:off x="3404893" y="2819400"/>
            <a:ext cx="93504" cy="1905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248025" y="2362200"/>
            <a:ext cx="500743" cy="457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909832" y="2286000"/>
            <a:ext cx="500743" cy="457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4101" idx="0"/>
            <a:endCxn id="23" idx="2"/>
          </p:cNvCxnSpPr>
          <p:nvPr/>
        </p:nvCxnSpPr>
        <p:spPr>
          <a:xfrm flipV="1">
            <a:off x="5248275" y="2743200"/>
            <a:ext cx="2911929" cy="1981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7200" y="926068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Гэрэл зураг авахад анхаарах зүйлс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1295400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mn-MN" sz="1500" dirty="0">
                <a:latin typeface="Arial" pitchFamily="34" charset="0"/>
                <a:ea typeface="Tahoma" pitchFamily="34" charset="0"/>
                <a:cs typeface="Arial" pitchFamily="34" charset="0"/>
              </a:rPr>
              <a:t>Гэрэл зургийн аппаратны линз цэвэр байгаа эсэхийг тогтмол шалгаж байх.</a:t>
            </a:r>
          </a:p>
          <a:p>
            <a:pPr marL="342900" indent="-342900"/>
            <a:endParaRPr lang="mn-MN" sz="15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" y="457200"/>
            <a:ext cx="4904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Бүртгэн баримтжуулалтын гэрэл зураг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(Inventory Photograph)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9715-7D7E-402A-A89E-2CD1F156710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5334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>
                <a:latin typeface="Arial" pitchFamily="34" charset="0"/>
                <a:ea typeface="Tahoma" pitchFamily="34" charset="0"/>
                <a:cs typeface="Arial" pitchFamily="34" charset="0"/>
              </a:rPr>
              <a:t>Соёлын биет бус өв</a:t>
            </a:r>
            <a:endParaRPr lang="en-US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990601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Соёлын биет болон биет бус өвийн бүртгэн баримтжуулалтын нэг чухал хэлбэр бол ГЭРЭЛ ЗУРАГ юм.</a:t>
            </a:r>
            <a:endParaRPr lang="en-US" dirty="0">
              <a:solidFill>
                <a:srgbClr val="00B0F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81200"/>
            <a:ext cx="24384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981200"/>
            <a:ext cx="2162048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1981200"/>
            <a:ext cx="234225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3429000" y="5334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>
                <a:latin typeface="Tahoma" pitchFamily="34" charset="0"/>
                <a:ea typeface="Tahoma" pitchFamily="34" charset="0"/>
                <a:cs typeface="Tahoma" pitchFamily="34" charset="0"/>
              </a:rPr>
              <a:t>Хөдлөх дурсгал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48400" y="5334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>
                <a:latin typeface="Tahoma" pitchFamily="34" charset="0"/>
                <a:ea typeface="Tahoma" pitchFamily="34" charset="0"/>
                <a:cs typeface="Tahoma" pitchFamily="34" charset="0"/>
              </a:rPr>
              <a:t>Үл хөдлөх дурсгал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457200"/>
            <a:ext cx="4904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Бүртгэн баримтжуулалтын гэрэл зураг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(Inventory Photograph)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9715-7D7E-402A-A89E-2CD1F1567104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0"/>
            <a:ext cx="256016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828800"/>
            <a:ext cx="1968500" cy="2108200"/>
          </a:xfrm>
          <a:prstGeom prst="rect">
            <a:avLst/>
          </a:prstGeom>
          <a:ln w="254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Straight Arrow Connector 8"/>
          <p:cNvCxnSpPr>
            <a:stCxn id="1027" idx="1"/>
          </p:cNvCxnSpPr>
          <p:nvPr/>
        </p:nvCxnSpPr>
        <p:spPr>
          <a:xfrm rot="10800000" flipV="1">
            <a:off x="1066800" y="2882900"/>
            <a:ext cx="3200400" cy="23749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http://www.digitalreview.ca/pics/Rebel_XSi/Canon_XSi_A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4267200"/>
            <a:ext cx="2667000" cy="205787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629400" y="23622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Л</a:t>
            </a:r>
            <a:r>
              <a:rPr lang="mn-MN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инз дээр байрлах фокусны сонголтыг </a:t>
            </a:r>
            <a:r>
              <a:rPr lang="en-US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AF </a:t>
            </a:r>
            <a:r>
              <a:rPr lang="mn-MN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буюу “автомат фокус” горимд шилжүүлнэ</a:t>
            </a:r>
            <a:endParaRPr lang="en-US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05600" y="4267200"/>
            <a:ext cx="220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А</a:t>
            </a:r>
            <a:r>
              <a:rPr lang="mn-MN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втоматаар фокус авах горимд шилжсэн үед шагайвчаар харагдах 9 цэгээс автоматаар сонгогдож танд хамгийн ойр байх объект дээр фокус таарна </a:t>
            </a:r>
            <a:endParaRPr lang="en-US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926068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Гэрэл зураг авахад анхаарах зүйлс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1295400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mn-MN" sz="1500" dirty="0">
                <a:latin typeface="Arial" pitchFamily="34" charset="0"/>
                <a:ea typeface="Tahoma" pitchFamily="34" charset="0"/>
                <a:cs typeface="Arial" pitchFamily="34" charset="0"/>
              </a:rPr>
              <a:t>Автомат фокус горимын ажиллах зарчим.</a:t>
            </a:r>
          </a:p>
          <a:p>
            <a:pPr marL="342900" indent="-342900"/>
            <a:endParaRPr lang="mn-MN" sz="15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457200"/>
            <a:ext cx="4904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Бүртгэн баримтжуулалтын гэрэл зураг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(Inventory Photograph)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9715-7D7E-402A-A89E-2CD1F156710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4267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>
                <a:latin typeface="Tahoma" pitchFamily="34" charset="0"/>
                <a:ea typeface="Tahoma" pitchFamily="34" charset="0"/>
                <a:cs typeface="Tahoma" pitchFamily="34" charset="0"/>
              </a:rPr>
              <a:t>Макро 60 мм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799" y="1676400"/>
            <a:ext cx="210064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D:\SUT\Documents\BMSan\BMSan burduuleh ni 2011\macro6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04399" y="1881602"/>
            <a:ext cx="2315404" cy="2057401"/>
          </a:xfrm>
          <a:prstGeom prst="rect">
            <a:avLst/>
          </a:prstGeom>
          <a:noFill/>
        </p:spPr>
      </p:pic>
      <p:pic>
        <p:nvPicPr>
          <p:cNvPr id="1027" name="Picture 3" descr="D:\SUT\Documents\BMSan\BMSan burduuleh ni 2011\70-3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1600200"/>
            <a:ext cx="2038350" cy="368376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76600" y="4267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>
                <a:latin typeface="Tahoma" pitchFamily="34" charset="0"/>
                <a:ea typeface="Tahoma" pitchFamily="34" charset="0"/>
                <a:cs typeface="Tahoma" pitchFamily="34" charset="0"/>
              </a:rPr>
              <a:t>28-105 мм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4600" y="5410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>
                <a:latin typeface="Tahoma" pitchFamily="34" charset="0"/>
                <a:ea typeface="Tahoma" pitchFamily="34" charset="0"/>
                <a:cs typeface="Tahoma" pitchFamily="34" charset="0"/>
              </a:rPr>
              <a:t>70-300 мм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4572000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О</a:t>
            </a:r>
            <a:r>
              <a:rPr lang="mn-MN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бъектын жижиг деталь хэсэг бүрийг өндөр нягтралтай харуулдаг дуран. Музейн үзмэрийг энэ дурангаар авах нь хамгийн зөв юм.</a:t>
            </a:r>
            <a:endParaRPr lang="en-US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4572000"/>
            <a:ext cx="2743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Объект нь Макро 60мм дуранд багтахгүй эсвэл холоос татаж авах зайлшгүй шаардлагатай үед энэ дуранг хэрэглэнэ.</a:t>
            </a:r>
            <a:endParaRPr lang="en-US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4600" y="5715000"/>
            <a:ext cx="2514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Объектыг зөвхөн холоос татаж авахад зориулагдсан дуран.</a:t>
            </a:r>
            <a:endParaRPr lang="en-US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926068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Гэрэл зураг авахад анхаарах зүйлс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" y="1219200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mn-MN" sz="1500" dirty="0">
                <a:latin typeface="Arial" pitchFamily="34" charset="0"/>
                <a:ea typeface="Tahoma" pitchFamily="34" charset="0"/>
                <a:cs typeface="Arial" pitchFamily="34" charset="0"/>
              </a:rPr>
              <a:t>Линзийг зөв сонгож хэрэглэх</a:t>
            </a:r>
          </a:p>
          <a:p>
            <a:pPr marL="342900" indent="-342900"/>
            <a:endParaRPr lang="mn-MN" sz="15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457200"/>
            <a:ext cx="4904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Бүртгэн баримтжуулалтын гэрэл зураг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(Inventory Photograph)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9715-7D7E-402A-A89E-2CD1F156710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" y="926068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Г</a:t>
            </a:r>
            <a:r>
              <a:rPr lang="mn-MN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эрэл зургийн аппарат дээр авах зургийн чанарыг сонгох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457200"/>
            <a:ext cx="4904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Бүртгэн баримтжуулалтын гэрэл зураг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(Inventory Photograph)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219200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500" dirty="0">
                <a:latin typeface="Arial" pitchFamily="34" charset="0"/>
                <a:ea typeface="Tahoma" pitchFamily="34" charset="0"/>
                <a:cs typeface="Arial" pitchFamily="34" charset="0"/>
              </a:rPr>
              <a:t>Canon Eos 400D </a:t>
            </a:r>
            <a:r>
              <a:rPr lang="mn-MN" sz="1500" dirty="0">
                <a:latin typeface="Arial" pitchFamily="34" charset="0"/>
                <a:ea typeface="Tahoma" pitchFamily="34" charset="0"/>
                <a:cs typeface="Arial" pitchFamily="34" charset="0"/>
              </a:rPr>
              <a:t>дижитал аппаратны жишээн дээр</a:t>
            </a:r>
          </a:p>
          <a:p>
            <a:pPr marL="342900" indent="-342900"/>
            <a:endParaRPr lang="mn-MN" sz="15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2050" name="Picture 2" descr="D:\SUT\documents\toollogo\Toollogo 2012\Toollogyn seminar\Inventory Photograph\qual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76400"/>
            <a:ext cx="3048000" cy="2286000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4191000" y="16764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L - 3888*2592 pixel-</a:t>
            </a:r>
            <a:r>
              <a:rPr lang="en-US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ийн</a:t>
            </a:r>
            <a:r>
              <a:rPr lang="mn-MN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хэмжээтэй</a:t>
            </a:r>
            <a:r>
              <a:rPr lang="en-US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өндөр</a:t>
            </a:r>
            <a:r>
              <a:rPr lang="en-US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чанартай</a:t>
            </a:r>
            <a:r>
              <a:rPr lang="en-US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зураг</a:t>
            </a:r>
            <a:r>
              <a:rPr lang="en-US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дарна</a:t>
            </a:r>
            <a:r>
              <a:rPr lang="en-US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. (RCH </a:t>
            </a:r>
            <a:r>
              <a:rPr lang="mn-MN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болон</a:t>
            </a:r>
            <a:r>
              <a:rPr lang="en-US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mn-MN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Ерөнхий б</a:t>
            </a:r>
            <a:r>
              <a:rPr lang="en-US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үртгэлийн</a:t>
            </a:r>
            <a:r>
              <a:rPr lang="mn-MN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програмд</a:t>
            </a:r>
            <a:r>
              <a:rPr lang="en-US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орох</a:t>
            </a:r>
            <a:r>
              <a:rPr lang="en-US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үзмэрийн</a:t>
            </a:r>
            <a:r>
              <a:rPr lang="en-US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зургийг</a:t>
            </a:r>
            <a:r>
              <a:rPr lang="en-US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зөвхөн</a:t>
            </a:r>
            <a:r>
              <a:rPr lang="en-US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энэ</a:t>
            </a:r>
            <a:r>
              <a:rPr lang="en-US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хувиар</a:t>
            </a:r>
            <a:r>
              <a:rPr lang="en-US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дээр</a:t>
            </a:r>
            <a:r>
              <a:rPr lang="en-US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авах</a:t>
            </a:r>
            <a:r>
              <a:rPr lang="en-US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ёстойг</a:t>
            </a:r>
            <a:r>
              <a:rPr lang="en-US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анхаарна</a:t>
            </a:r>
            <a:r>
              <a:rPr lang="en-US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уу</a:t>
            </a:r>
            <a:r>
              <a:rPr lang="en-US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!)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 descr="D:\SUT\documents\toollogo\Toollogo 2012\Toollogyn seminar\Inventory Photograph\bullet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5424" y="1730374"/>
            <a:ext cx="238125" cy="23812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191000"/>
            <a:ext cx="5486400" cy="153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3048000"/>
            <a:ext cx="6553200" cy="685800"/>
          </a:xfrm>
        </p:spPr>
        <p:txBody>
          <a:bodyPr/>
          <a:lstStyle/>
          <a:p>
            <a:pPr marL="0" indent="0">
              <a:buNone/>
            </a:pPr>
            <a:r>
              <a:rPr lang="mn-MN" dirty="0"/>
              <a:t>Анхааарал хандуулсанд баярлалаа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9715-7D7E-402A-A89E-2CD1F156710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0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1078468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Бүртгэн баримтжуулалтын гэрэл зургийн зорилго </a:t>
            </a:r>
            <a:r>
              <a:rPr lang="en-US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</a:t>
            </a:r>
            <a:r>
              <a:rPr lang="mn-MN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шаардлага</a:t>
            </a:r>
            <a:r>
              <a:rPr lang="en-US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)</a:t>
            </a:r>
            <a:endParaRPr lang="mn-MN" b="1" dirty="0">
              <a:solidFill>
                <a:srgbClr val="00B0F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9715-7D7E-402A-A89E-2CD1F156710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19812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>
                <a:latin typeface="Arial" pitchFamily="34" charset="0"/>
                <a:ea typeface="Tahoma" pitchFamily="34" charset="0"/>
                <a:cs typeface="Arial" pitchFamily="34" charset="0"/>
              </a:rPr>
              <a:t>1. Эх төрх байдлыг баталгаажуулах</a:t>
            </a:r>
            <a:endParaRPr lang="en-US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23622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>
                <a:latin typeface="Arial" pitchFamily="34" charset="0"/>
                <a:ea typeface="Tahoma" pitchFamily="34" charset="0"/>
                <a:cs typeface="Arial" pitchFamily="34" charset="0"/>
              </a:rPr>
              <a:t>Уул, овоо, хөшөө чулуу эх төрх байдал нь алдагдах гэх мэт тохиолдолд тухайн обектийн эх төрх байдлыг баталгаажуулах гол баримт болдог.</a:t>
            </a:r>
            <a:endParaRPr lang="en-US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38100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>
                <a:latin typeface="Arial" pitchFamily="34" charset="0"/>
                <a:ea typeface="Tahoma" pitchFamily="34" charset="0"/>
                <a:cs typeface="Arial" pitchFamily="34" charset="0"/>
              </a:rPr>
              <a:t>2. Үзмэрийн талаар дэлгэрэнгүй мэдээлэл авах</a:t>
            </a:r>
            <a:endParaRPr lang="en-US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41910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ea typeface="Tahoma" pitchFamily="34" charset="0"/>
                <a:cs typeface="Arial" pitchFamily="34" charset="0"/>
              </a:rPr>
              <a:t>Ү</a:t>
            </a:r>
            <a:r>
              <a:rPr lang="mn-MN" dirty="0">
                <a:latin typeface="Arial" pitchFamily="34" charset="0"/>
                <a:ea typeface="Tahoma" pitchFamily="34" charset="0"/>
                <a:cs typeface="Arial" pitchFamily="34" charset="0"/>
              </a:rPr>
              <a:t>змэрийн хэлбэр хэмжээ, өнгө дүрс, эвдрэл гэмтэл, тэмдэг бичээс, онцлог шинж зэрэг мэдээллийг авах. </a:t>
            </a:r>
            <a:endParaRPr lang="en-US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457200"/>
            <a:ext cx="4904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Бүртгэн баримтжуулалтын гэрэл зураг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(Inventory Photograph)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1078468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Бүртгэн баримтжуулалтын гэрэл зургийн онцлог </a:t>
            </a:r>
            <a:r>
              <a:rPr lang="en-US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</a:t>
            </a:r>
            <a:r>
              <a:rPr lang="mn-MN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шаардлага</a:t>
            </a:r>
            <a:r>
              <a:rPr lang="en-US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)</a:t>
            </a:r>
            <a:endParaRPr lang="mn-MN" b="1" dirty="0">
              <a:solidFill>
                <a:srgbClr val="00B0F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9715-7D7E-402A-A89E-2CD1F156710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1524000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mn-MN" dirty="0">
                <a:latin typeface="Arial" pitchFamily="34" charset="0"/>
                <a:ea typeface="Tahoma" pitchFamily="34" charset="0"/>
                <a:cs typeface="Arial" pitchFamily="34" charset="0"/>
              </a:rPr>
              <a:t>Гэрэл сүүдэр нь таарсан байх</a:t>
            </a:r>
          </a:p>
          <a:p>
            <a:pPr marL="342900" indent="-342900">
              <a:buFont typeface="+mj-lt"/>
              <a:buAutoNum type="arabicPeriod"/>
            </a:pPr>
            <a:endParaRPr lang="mn-MN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mn-MN" dirty="0">
                <a:latin typeface="Arial" pitchFamily="34" charset="0"/>
                <a:ea typeface="Tahoma" pitchFamily="34" charset="0"/>
                <a:cs typeface="Arial" pitchFamily="34" charset="0"/>
              </a:rPr>
              <a:t>Үзмэр болон фонын өнгө зохицсон байх</a:t>
            </a:r>
          </a:p>
          <a:p>
            <a:pPr marL="342900" indent="-342900">
              <a:buFont typeface="+mj-lt"/>
              <a:buAutoNum type="arabicPeriod"/>
            </a:pPr>
            <a:endParaRPr lang="mn-MN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mn-MN" dirty="0">
                <a:latin typeface="Arial" pitchFamily="34" charset="0"/>
                <a:ea typeface="Tahoma" pitchFamily="34" charset="0"/>
                <a:cs typeface="Arial" pitchFamily="34" charset="0"/>
              </a:rPr>
              <a:t>Фокус таарсан байх</a:t>
            </a:r>
          </a:p>
          <a:p>
            <a:pPr marL="342900" indent="-342900">
              <a:buFont typeface="+mj-lt"/>
              <a:buAutoNum type="arabicPeriod"/>
            </a:pPr>
            <a:endParaRPr lang="mn-MN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mn-MN" dirty="0">
                <a:latin typeface="Arial" pitchFamily="34" charset="0"/>
                <a:ea typeface="Tahoma" pitchFamily="34" charset="0"/>
                <a:cs typeface="Arial" pitchFamily="34" charset="0"/>
              </a:rPr>
              <a:t>Кадрлалт зөв байх</a:t>
            </a:r>
          </a:p>
          <a:p>
            <a:pPr marL="342900" indent="-342900">
              <a:buFont typeface="+mj-lt"/>
              <a:buAutoNum type="arabicPeriod"/>
            </a:pPr>
            <a:endParaRPr lang="mn-MN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mn-MN" dirty="0">
                <a:latin typeface="Arial" pitchFamily="34" charset="0"/>
                <a:ea typeface="Tahoma" pitchFamily="34" charset="0"/>
                <a:cs typeface="Arial" pitchFamily="34" charset="0"/>
              </a:rPr>
              <a:t>Хэмжилтийн шугам, хар цагааны масштаб, өнгөний масштаб болон хувийн дугаар тэмдэглэсэн тэмдэглэгээ байрлуулсан байх /автомашин/</a:t>
            </a:r>
          </a:p>
          <a:p>
            <a:pPr marL="342900" indent="-342900">
              <a:buFont typeface="+mj-lt"/>
              <a:buAutoNum type="arabicPeriod"/>
            </a:pPr>
            <a:endParaRPr lang="mn-MN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mn-MN" dirty="0">
                <a:latin typeface="Arial" pitchFamily="34" charset="0"/>
                <a:ea typeface="Tahoma" pitchFamily="34" charset="0"/>
                <a:cs typeface="Arial" pitchFamily="34" charset="0"/>
              </a:rPr>
              <a:t>Үзмэрийг тал бүрээс авсан, онцлог шинж, эвдрэл гэмтэл, бичээс тэмдэглэгээ зэргийг харуулсан байх</a:t>
            </a:r>
            <a:endParaRPr lang="en-US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57200"/>
            <a:ext cx="4904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Бүртгэн баримтжуулалтын гэрэл зураг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(Inventory Photograph)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1078468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Бүртгэн баримтжуулалтын гэрэл зургийн онцлог </a:t>
            </a:r>
            <a:r>
              <a:rPr lang="en-US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</a:t>
            </a:r>
            <a:r>
              <a:rPr lang="mn-MN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шаардлага</a:t>
            </a:r>
            <a:r>
              <a:rPr lang="en-US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)</a:t>
            </a:r>
            <a:endParaRPr lang="mn-MN" b="1" dirty="0">
              <a:solidFill>
                <a:srgbClr val="00B0F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9715-7D7E-402A-A89E-2CD1F156710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 descr="D:\SUT\documents\toollogo\Toollogo 2012\Toollogyn seminar\Inventory Photograph\light_compar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438400"/>
            <a:ext cx="3795623" cy="2514600"/>
          </a:xfrm>
          <a:prstGeom prst="rect">
            <a:avLst/>
          </a:prstGeom>
          <a:noFill/>
        </p:spPr>
      </p:pic>
      <p:pic>
        <p:nvPicPr>
          <p:cNvPr id="1027" name="Picture 3" descr="D:\SUT\documents\toollogo\Toollogo 2012\Toollogyn seminar\Inventory Photograph\light_compar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438400"/>
            <a:ext cx="3795623" cy="2514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14400" y="1828800"/>
            <a:ext cx="7620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mn-MN" sz="15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Үзмэрийн өнгө болон бүхий л хэсэг нь сайн харагдаж байхаар гэрлийг тохируулах.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15240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mn-MN" dirty="0">
                <a:latin typeface="Arial" pitchFamily="34" charset="0"/>
                <a:ea typeface="Tahoma" pitchFamily="34" charset="0"/>
                <a:cs typeface="Arial" pitchFamily="34" charset="0"/>
              </a:rPr>
              <a:t>Гэрэл сүүдэр нь таарсан байх</a:t>
            </a:r>
            <a:endParaRPr lang="en-US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953001"/>
            <a:ext cx="3810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500" dirty="0">
                <a:latin typeface="Arial" pitchFamily="34" charset="0"/>
                <a:ea typeface="Tahoma" pitchFamily="34" charset="0"/>
                <a:cs typeface="Arial" pitchFamily="34" charset="0"/>
              </a:rPr>
              <a:t>Гэрэл сүүдэр нь таараагүй зураг</a:t>
            </a:r>
            <a:endParaRPr lang="en-US" sz="1500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</a:t>
            </a:r>
            <a:r>
              <a:rPr lang="mn-MN" sz="15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Гэрэл нь багадсан, доод хэсэгт сүүдэр их унасан байна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)</a:t>
            </a:r>
            <a:endParaRPr lang="mn-MN" sz="15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4953000"/>
            <a:ext cx="3810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500" dirty="0">
                <a:latin typeface="Arial" pitchFamily="34" charset="0"/>
                <a:ea typeface="Tahoma" pitchFamily="34" charset="0"/>
                <a:cs typeface="Arial" pitchFamily="34" charset="0"/>
              </a:rPr>
              <a:t>Гэрэл сүүдэр нь таарсан зураг</a:t>
            </a:r>
            <a:endParaRPr lang="en-US" sz="1500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</a:t>
            </a:r>
            <a:r>
              <a:rPr lang="mn-MN" sz="15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Үзмэрийн өнгө зөв бөгөөд үзмэрийн бүхий л хэсэг тод харагдаж байна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)</a:t>
            </a:r>
            <a:endParaRPr lang="mn-MN" sz="15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457200"/>
            <a:ext cx="4904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Бүртгэн баримтжуулалтын гэрэл зураг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(Inventory Photograph)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1078468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Бүртгэн баримтжуулалтын гэрэл зургийн онцлог </a:t>
            </a:r>
            <a:r>
              <a:rPr lang="en-US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</a:t>
            </a:r>
            <a:r>
              <a:rPr lang="mn-MN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шаардлага</a:t>
            </a:r>
            <a:r>
              <a:rPr lang="en-US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)</a:t>
            </a:r>
            <a:endParaRPr lang="mn-MN" b="1" dirty="0">
              <a:solidFill>
                <a:srgbClr val="00B0F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9715-7D7E-402A-A89E-2CD1F156710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1828800"/>
            <a:ext cx="7620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mn-MN" sz="15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Үзмэр аль болох тод харагдаж байхаар арын фоныг сонгох.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15240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mn-MN" dirty="0">
                <a:latin typeface="Arial" pitchFamily="34" charset="0"/>
                <a:ea typeface="Tahoma" pitchFamily="34" charset="0"/>
                <a:cs typeface="Arial" pitchFamily="34" charset="0"/>
              </a:rPr>
              <a:t>Үзмэр болон фонын өнгө авцалдсан байх</a:t>
            </a:r>
            <a:r>
              <a:rPr lang="en-US" dirty="0">
                <a:latin typeface="Arial" pitchFamily="34" charset="0"/>
                <a:ea typeface="Tahoma" pitchFamily="34" charset="0"/>
                <a:cs typeface="Arial" pitchFamily="34" charset="0"/>
              </a:rPr>
              <a:t> / </a:t>
            </a:r>
            <a:r>
              <a:rPr lang="mn-MN" dirty="0">
                <a:latin typeface="Arial" pitchFamily="34" charset="0"/>
                <a:ea typeface="Tahoma" pitchFamily="34" charset="0"/>
                <a:cs typeface="Arial" pitchFamily="34" charset="0"/>
              </a:rPr>
              <a:t>байгалийн фоныг ашиглах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0600" y="5486400"/>
            <a:ext cx="2362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500" dirty="0">
                <a:latin typeface="Arial" pitchFamily="34" charset="0"/>
                <a:ea typeface="Tahoma" pitchFamily="34" charset="0"/>
                <a:cs typeface="Arial" pitchFamily="34" charset="0"/>
              </a:rPr>
              <a:t>Үзмэр болон фонын өнгө тохироогүй зураг</a:t>
            </a:r>
            <a:endParaRPr lang="mn-MN" sz="15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2050" name="Picture 2" descr="D:\SUT\documents\toollogo\Toollogo 2012\Toollogyn seminar\Inventory Photograph\background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438400"/>
            <a:ext cx="1939925" cy="2912800"/>
          </a:xfrm>
          <a:prstGeom prst="rect">
            <a:avLst/>
          </a:prstGeom>
          <a:noFill/>
        </p:spPr>
      </p:pic>
      <p:pic>
        <p:nvPicPr>
          <p:cNvPr id="2051" name="Picture 3" descr="D:\SUT\documents\toollogo\Toollogo 2012\Toollogyn seminar\Inventory Photograph\background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2438400"/>
            <a:ext cx="1945385" cy="292099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029200" y="5486400"/>
            <a:ext cx="2362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500" dirty="0">
                <a:latin typeface="Arial" pitchFamily="34" charset="0"/>
                <a:ea typeface="Tahoma" pitchFamily="34" charset="0"/>
                <a:cs typeface="Arial" pitchFamily="34" charset="0"/>
              </a:rPr>
              <a:t>Үзмэр болон фонын өнгө тохиросон зураг</a:t>
            </a:r>
            <a:endParaRPr lang="mn-MN" sz="15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457200"/>
            <a:ext cx="4904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Бүртгэн баримтжуулалтын гэрэл зураг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(Inventory Photograph)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1078468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Бүртгэн баримтжуулалтын гэрэл зургийн онцлог </a:t>
            </a:r>
            <a:r>
              <a:rPr lang="en-US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</a:t>
            </a:r>
            <a:r>
              <a:rPr lang="mn-MN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шаардлага</a:t>
            </a:r>
            <a:r>
              <a:rPr lang="en-US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)</a:t>
            </a:r>
            <a:endParaRPr lang="mn-MN" b="1" dirty="0">
              <a:solidFill>
                <a:srgbClr val="00B0F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9715-7D7E-402A-A89E-2CD1F156710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1828800"/>
            <a:ext cx="76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mn-MN" sz="15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Зөв объект дээр фокус таарсан байх эсвэл гүний тодрол сайтай байхаар өрцийг тохируулж зураг авах.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15240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mn-MN" dirty="0">
                <a:latin typeface="Arial" pitchFamily="34" charset="0"/>
                <a:ea typeface="Tahoma" pitchFamily="34" charset="0"/>
                <a:cs typeface="Arial" pitchFamily="34" charset="0"/>
              </a:rPr>
              <a:t>Фокус таарсан байх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4572000"/>
            <a:ext cx="3962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500" dirty="0">
                <a:latin typeface="Arial" pitchFamily="34" charset="0"/>
                <a:ea typeface="Tahoma" pitchFamily="34" charset="0"/>
                <a:cs typeface="Arial" pitchFamily="34" charset="0"/>
              </a:rPr>
              <a:t>Фокус таараагүй зураг</a:t>
            </a:r>
            <a:endParaRPr lang="mn-MN" sz="15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4572000"/>
            <a:ext cx="3886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500" dirty="0">
                <a:latin typeface="Arial" pitchFamily="34" charset="0"/>
                <a:ea typeface="Tahoma" pitchFamily="34" charset="0"/>
                <a:cs typeface="Arial" pitchFamily="34" charset="0"/>
              </a:rPr>
              <a:t>Фокус таарсан зураг</a:t>
            </a:r>
            <a:endParaRPr lang="mn-MN" sz="15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2" name="Picture 2" descr="D:\SUT\Documents\BMSan\BMSan burduuleh ni 2011\Presentation\photos\1125VTM00153_1.jpg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609600" y="2667000"/>
            <a:ext cx="3962400" cy="1905000"/>
          </a:xfrm>
          <a:prstGeom prst="rect">
            <a:avLst/>
          </a:prstGeom>
          <a:noFill/>
        </p:spPr>
      </p:pic>
      <p:pic>
        <p:nvPicPr>
          <p:cNvPr id="14" name="Picture 2" descr="D:\SUT\Documents\BMSan\BMSan burduuleh ni 2011\Presentation\photos\_MG_1678_resize.JPG"/>
          <p:cNvPicPr>
            <a:picLocks noChangeAspect="1" noChangeArrowheads="1"/>
          </p:cNvPicPr>
          <p:nvPr/>
        </p:nvPicPr>
        <p:blipFill>
          <a:blip r:embed="rId5" cstate="print"/>
          <a:srcRect t="13861" b="12756"/>
          <a:stretch>
            <a:fillRect/>
          </a:stretch>
        </p:blipFill>
        <p:spPr bwMode="auto">
          <a:xfrm>
            <a:off x="4800600" y="2667000"/>
            <a:ext cx="3886200" cy="1905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57200" y="457200"/>
            <a:ext cx="4904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Бүртгэн баримтжуулалтын гэрэл зураг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(Inventory Photograph)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1078468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Бүртгэн баримтжуулалтын гэрэл зургийн онцлог </a:t>
            </a:r>
            <a:r>
              <a:rPr lang="en-US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</a:t>
            </a:r>
            <a:r>
              <a:rPr lang="mn-MN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шаардлага</a:t>
            </a:r>
            <a:r>
              <a:rPr lang="en-US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)</a:t>
            </a:r>
            <a:endParaRPr lang="mn-MN" b="1" dirty="0">
              <a:solidFill>
                <a:srgbClr val="00B0F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9715-7D7E-402A-A89E-2CD1F156710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524000"/>
            <a:ext cx="7924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mn-MN" sz="15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Зөв объект дээр фокус таарсан байх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381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500" dirty="0">
                <a:latin typeface="Arial" pitchFamily="34" charset="0"/>
                <a:ea typeface="Tahoma" pitchFamily="34" charset="0"/>
                <a:cs typeface="Arial" pitchFamily="34" charset="0"/>
              </a:rPr>
              <a:t>Хамгийн наад талын шилэн дээр фокус таарсан байна.</a:t>
            </a:r>
            <a:endParaRPr lang="mn-MN" sz="15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4572000"/>
            <a:ext cx="381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500" dirty="0">
                <a:latin typeface="Arial" pitchFamily="34" charset="0"/>
                <a:ea typeface="Tahoma" pitchFamily="34" charset="0"/>
                <a:cs typeface="Arial" pitchFamily="34" charset="0"/>
              </a:rPr>
              <a:t>Кадрын голд байх хоёр буган чулуун хөшөөн дээр фокус таарсан байна.</a:t>
            </a:r>
            <a:endParaRPr lang="mn-MN" sz="15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 t="5419" b="5161"/>
          <a:stretch>
            <a:fillRect/>
          </a:stretch>
        </p:blipFill>
        <p:spPr bwMode="auto">
          <a:xfrm>
            <a:off x="533400" y="2133600"/>
            <a:ext cx="3810000" cy="216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/>
          <a:srcRect t="14628"/>
          <a:stretch>
            <a:fillRect/>
          </a:stretch>
        </p:blipFill>
        <p:spPr bwMode="auto">
          <a:xfrm>
            <a:off x="4724400" y="2133599"/>
            <a:ext cx="3810000" cy="216845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457200" y="457200"/>
            <a:ext cx="4904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Бүртгэн баримтжуулалтын гэрэл зураг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(Inventory Photograph)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1078468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Бүртгэн баримтжуулалтын гэрэл зургийн онцлог </a:t>
            </a:r>
            <a:r>
              <a:rPr lang="en-US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</a:t>
            </a:r>
            <a:r>
              <a:rPr lang="mn-MN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шаардлага</a:t>
            </a:r>
            <a:r>
              <a:rPr lang="en-US" b="1" dirty="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)</a:t>
            </a:r>
            <a:endParaRPr lang="mn-MN" b="1" dirty="0">
              <a:solidFill>
                <a:srgbClr val="00B0F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9715-7D7E-402A-A89E-2CD1F156710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505635"/>
            <a:ext cx="7924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mn-MN" sz="15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Гүний тодрол сайтай байхаар өрцийг тохируулж зураг авах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500" dirty="0">
                <a:latin typeface="Arial" pitchFamily="34" charset="0"/>
                <a:ea typeface="Tahoma" pitchFamily="34" charset="0"/>
                <a:cs typeface="Arial" pitchFamily="34" charset="0"/>
              </a:rPr>
              <a:t>Хамгийн наад талын шилэн дээр фокус таарсан </a:t>
            </a:r>
            <a:r>
              <a:rPr lang="mn-MN" sz="1500" b="1" dirty="0">
                <a:latin typeface="Arial" pitchFamily="34" charset="0"/>
                <a:ea typeface="Tahoma" pitchFamily="34" charset="0"/>
                <a:cs typeface="Arial" pitchFamily="34" charset="0"/>
              </a:rPr>
              <a:t>Гүний тодрол муутай зураг.</a:t>
            </a:r>
          </a:p>
          <a:p>
            <a:pPr algn="ctr"/>
            <a:endParaRPr lang="mn-MN" sz="15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ctr"/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F=2</a:t>
            </a:r>
            <a:r>
              <a:rPr lang="mn-MN" sz="15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.8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SS=1</a:t>
            </a:r>
            <a:r>
              <a:rPr lang="mn-MN" sz="15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/60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24400" y="4572000"/>
            <a:ext cx="3810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500" dirty="0">
                <a:latin typeface="Arial" pitchFamily="34" charset="0"/>
                <a:ea typeface="Tahoma" pitchFamily="34" charset="0"/>
                <a:cs typeface="Arial" pitchFamily="34" charset="0"/>
              </a:rPr>
              <a:t>Хамгийн наад талын шилэн дээр фокус таарсан </a:t>
            </a:r>
            <a:r>
              <a:rPr lang="mn-MN" sz="1500" b="1" dirty="0">
                <a:latin typeface="Arial" pitchFamily="34" charset="0"/>
                <a:ea typeface="Tahoma" pitchFamily="34" charset="0"/>
                <a:cs typeface="Arial" pitchFamily="34" charset="0"/>
              </a:rPr>
              <a:t>Гүний тодрол сайтай зураг</a:t>
            </a:r>
            <a:r>
              <a:rPr lang="mn-MN" sz="1500" dirty="0">
                <a:latin typeface="Arial" pitchFamily="34" charset="0"/>
                <a:ea typeface="Tahoma" pitchFamily="34" charset="0"/>
                <a:cs typeface="Arial" pitchFamily="34" charset="0"/>
              </a:rPr>
              <a:t>. </a:t>
            </a:r>
          </a:p>
          <a:p>
            <a:pPr algn="ctr"/>
            <a:endParaRPr lang="mn-MN" sz="15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ctr"/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F=22 SS=1</a:t>
            </a:r>
            <a:endParaRPr lang="mn-MN" sz="15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ctr"/>
            <a:endParaRPr lang="mn-MN" sz="15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33400" y="2057400"/>
            <a:ext cx="3886200" cy="2474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D:\SUT\documents\toollogo\Toollogo 2012\Toollogyn seminar\Inventory Photograph\focus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2057400"/>
            <a:ext cx="3810000" cy="248443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5800" y="5867400"/>
            <a:ext cx="3048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F</a:t>
            </a:r>
            <a:r>
              <a:rPr lang="mn-MN" sz="15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– Өрц 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(Aperture)</a:t>
            </a:r>
            <a:endParaRPr lang="mn-MN" sz="15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6200" y="5867400"/>
            <a:ext cx="3810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SS</a:t>
            </a:r>
            <a:r>
              <a:rPr lang="mn-MN" sz="15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– Хөшигний хурд 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(Shutter speed)</a:t>
            </a:r>
            <a:endParaRPr lang="mn-MN" sz="15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457200"/>
            <a:ext cx="4904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Бүртгэн баримтжуулалтын гэрэл зураг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(Inventory Photograph)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2779</TotalTime>
  <Words>1414</Words>
  <Application>Microsoft Office PowerPoint</Application>
  <PresentationFormat>On-screen Show (4:3)</PresentationFormat>
  <Paragraphs>203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microCity</dc:creator>
  <cp:lastModifiedBy>Nasaa</cp:lastModifiedBy>
  <cp:revision>302</cp:revision>
  <dcterms:created xsi:type="dcterms:W3CDTF">2011-06-28T06:04:28Z</dcterms:created>
  <dcterms:modified xsi:type="dcterms:W3CDTF">2019-05-09T08:46:14Z</dcterms:modified>
</cp:coreProperties>
</file>