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8" r:id="rId3"/>
    <p:sldId id="259" r:id="rId4"/>
    <p:sldId id="265" r:id="rId5"/>
    <p:sldId id="275" r:id="rId6"/>
    <p:sldId id="260" r:id="rId7"/>
    <p:sldId id="276" r:id="rId8"/>
    <p:sldId id="277" r:id="rId9"/>
    <p:sldId id="257" r:id="rId10"/>
    <p:sldId id="264" r:id="rId11"/>
    <p:sldId id="278" r:id="rId12"/>
    <p:sldId id="261" r:id="rId13"/>
    <p:sldId id="279" r:id="rId14"/>
    <p:sldId id="280" r:id="rId15"/>
    <p:sldId id="281" r:id="rId16"/>
    <p:sldId id="263" r:id="rId17"/>
    <p:sldId id="282" r:id="rId18"/>
    <p:sldId id="283" r:id="rId19"/>
    <p:sldId id="284" r:id="rId20"/>
    <p:sldId id="285" r:id="rId21"/>
    <p:sldId id="286" r:id="rId22"/>
    <p:sldId id="287" r:id="rId23"/>
    <p:sldId id="288" r:id="rId24"/>
    <p:sldId id="290" r:id="rId25"/>
    <p:sldId id="291" r:id="rId26"/>
    <p:sldId id="289" r:id="rId27"/>
    <p:sldId id="292" r:id="rId28"/>
    <p:sldId id="293" r:id="rId29"/>
    <p:sldId id="294" r:id="rId30"/>
    <p:sldId id="295" r:id="rId31"/>
    <p:sldId id="270" r:id="rId32"/>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3B38"/>
    <a:srgbClr val="B3C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34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BB4B5C8D-6235-4181-9419-AAB0476F7D9A}" type="datetimeFigureOut">
              <a:rPr lang="zh-CN" altLang="en-US"/>
              <a:pPr>
                <a:defRPr/>
              </a:pPr>
              <a:t>2019/5/10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C5F1F6A7-68BD-4071-908C-BAC7C409C2C1}" type="slidenum">
              <a:rPr lang="zh-CN" altLang="en-US"/>
              <a:pPr>
                <a:defRPr/>
              </a:pPr>
              <a:t>‹#›</a:t>
            </a:fld>
            <a:endParaRPr lang="zh-CN" altLang="en-US"/>
          </a:p>
        </p:txBody>
      </p:sp>
    </p:spTree>
    <p:extLst>
      <p:ext uri="{BB962C8B-B14F-4D97-AF65-F5344CB8AC3E}">
        <p14:creationId xmlns:p14="http://schemas.microsoft.com/office/powerpoint/2010/main" val="22887163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矩形 6"/>
          <p:cNvSpPr/>
          <p:nvPr userDrawn="1"/>
        </p:nvSpPr>
        <p:spPr>
          <a:xfrm>
            <a:off x="0" y="0"/>
            <a:ext cx="12192000" cy="6858000"/>
          </a:xfrm>
          <a:prstGeom prst="rect">
            <a:avLst/>
          </a:prstGeom>
          <a:solidFill>
            <a:srgbClr val="2C3B38">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89FD58E0-1B96-48F6-993A-5576D3B62D09}" type="datetimeFigureOut">
              <a:rPr lang="zh-CN" altLang="en-US"/>
              <a:pPr>
                <a:defRPr/>
              </a:pPr>
              <a:t>2019/5/10</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D21E4D15-DD2C-4EEE-A478-8A8F839B4C21}"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98F979AA-D85F-456D-A44A-A2F251569D9B}" type="datetimeFigureOut">
              <a:rPr lang="zh-CN" altLang="en-US"/>
              <a:pPr>
                <a:defRPr/>
              </a:pPr>
              <a:t>2019/5/10</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A1A38643-958F-42FF-BF78-610A4FB54086}"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5724B65E-40A7-4F61-9607-AAEC1531CC60}" type="datetimeFigureOut">
              <a:rPr lang="zh-CN" altLang="en-US"/>
              <a:pPr>
                <a:defRPr/>
              </a:pPr>
              <a:t>2019/5/10</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A416F1B5-C9EB-4089-8B9A-D0DBA1D18A62}"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F93DD9C7-E06A-4072-8228-CAB777B1E153}" type="datetimeFigureOut">
              <a:rPr lang="zh-CN" altLang="en-US"/>
              <a:pPr>
                <a:defRPr/>
              </a:pPr>
              <a:t>2019/5/10</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30DD37DA-CE51-451D-A500-35E1F6090468}"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FD087837-DC82-4618-AFA6-B322C6028105}" type="datetimeFigureOut">
              <a:rPr lang="zh-CN" altLang="en-US"/>
              <a:pPr>
                <a:defRPr/>
              </a:pPr>
              <a:t>2019/5/10</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98821B09-4014-4794-83AE-2082E3D19BB7}"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9214563F-C0C6-4B58-B378-B7165791AC6D}" type="datetimeFigureOut">
              <a:rPr lang="zh-CN" altLang="en-US"/>
              <a:pPr>
                <a:defRPr/>
              </a:pPr>
              <a:t>2019/5/10</a:t>
            </a:fld>
            <a:endParaRPr lang="zh-CN" altLang="en-US"/>
          </a:p>
        </p:txBody>
      </p:sp>
      <p:sp>
        <p:nvSpPr>
          <p:cNvPr id="8" name="页脚占位符 7"/>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321D59FD-E6A5-41DF-A13C-F5790BE3425E}"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B3A1065C-A368-41C9-8838-2B8776E0C0A3}" type="datetimeFigureOut">
              <a:rPr lang="zh-CN" altLang="en-US"/>
              <a:pPr>
                <a:defRPr/>
              </a:pPr>
              <a:t>2019/5/10</a:t>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2EAB4C04-AB06-423C-960F-3BB751840D4A}"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792C51B1-8380-45BB-A8C0-8418BDEE9F2A}" type="datetimeFigureOut">
              <a:rPr lang="zh-CN" altLang="en-US"/>
              <a:pPr>
                <a:defRPr/>
              </a:pPr>
              <a:t>2019/5/10</a:t>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3EE6FC83-7290-41C3-AD57-78B2C0749AED}"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C6FC76CF-7C02-4024-9AF5-11901682D356}" type="datetimeFigureOut">
              <a:rPr lang="zh-CN" altLang="en-US"/>
              <a:pPr>
                <a:defRPr/>
              </a:pPr>
              <a:t>2019/5/10</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0C2C9824-786E-4800-838D-5E0979B58283}"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F52A85E9-91AB-4128-A18B-7E57FDD0EA4D}" type="datetimeFigureOut">
              <a:rPr lang="zh-CN" altLang="en-US"/>
              <a:pPr>
                <a:defRPr/>
              </a:pPr>
              <a:t>2019/5/10</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lvl1pPr fontAlgn="auto">
              <a:spcBef>
                <a:spcPts val="0"/>
              </a:spcBef>
              <a:spcAft>
                <a:spcPts val="0"/>
              </a:spcAft>
              <a:defRPr>
                <a:latin typeface="+mn-lt"/>
                <a:ea typeface="+mn-ea"/>
              </a:defRPr>
            </a:lvl1pPr>
          </a:lstStyle>
          <a:p>
            <a:pPr>
              <a:defRPr/>
            </a:pPr>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lvl1pPr fontAlgn="auto">
              <a:spcBef>
                <a:spcPts val="0"/>
              </a:spcBef>
              <a:spcAft>
                <a:spcPts val="0"/>
              </a:spcAft>
              <a:defRPr>
                <a:latin typeface="+mn-lt"/>
                <a:ea typeface="+mn-ea"/>
              </a:defRPr>
            </a:lvl1pPr>
          </a:lstStyle>
          <a:p>
            <a:pPr>
              <a:defRPr/>
            </a:pPr>
            <a:fld id="{D1579E89-627B-402B-8307-074FB3573479}"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8"/>
          <p:cNvSpPr txBox="1">
            <a:spLocks noChangeArrowheads="1"/>
          </p:cNvSpPr>
          <p:nvPr/>
        </p:nvSpPr>
        <p:spPr bwMode="auto">
          <a:xfrm>
            <a:off x="2944371" y="3727083"/>
            <a:ext cx="7008107" cy="707886"/>
          </a:xfrm>
          <a:prstGeom prst="rect">
            <a:avLst/>
          </a:prstGeom>
          <a:noFill/>
          <a:ln w="9525">
            <a:noFill/>
            <a:miter lim="800000"/>
          </a:ln>
        </p:spPr>
        <p:txBody>
          <a:bodyPr wrap="square">
            <a:spAutoFit/>
          </a:bodyPr>
          <a:lstStyle/>
          <a:p>
            <a:pPr algn="ctr"/>
            <a:r>
              <a:rPr lang="en-US" sz="4000" b="1" dirty="0" err="1">
                <a:solidFill>
                  <a:schemeClr val="bg1"/>
                </a:solidFill>
              </a:rPr>
              <a:t>Танилцуулах</a:t>
            </a:r>
            <a:r>
              <a:rPr lang="en-US" sz="4000" b="1" dirty="0">
                <a:solidFill>
                  <a:schemeClr val="bg1"/>
                </a:solidFill>
              </a:rPr>
              <a:t> </a:t>
            </a:r>
            <a:r>
              <a:rPr lang="en-US" sz="4000" b="1" dirty="0" err="1">
                <a:solidFill>
                  <a:schemeClr val="bg1"/>
                </a:solidFill>
              </a:rPr>
              <a:t>Семинар</a:t>
            </a:r>
            <a:endParaRPr lang="en-US" sz="4000" b="1" dirty="0">
              <a:solidFill>
                <a:schemeClr val="bg1"/>
              </a:solidFill>
            </a:endParaRPr>
          </a:p>
        </p:txBody>
      </p:sp>
      <p:cxnSp>
        <p:nvCxnSpPr>
          <p:cNvPr id="15" name="直接连接符 14"/>
          <p:cNvCxnSpPr/>
          <p:nvPr/>
        </p:nvCxnSpPr>
        <p:spPr>
          <a:xfrm flipV="1">
            <a:off x="3506788" y="3657600"/>
            <a:ext cx="5883275" cy="53975"/>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V="1">
            <a:off x="3506788" y="4573588"/>
            <a:ext cx="5883275" cy="55562"/>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sp>
        <p:nvSpPr>
          <p:cNvPr id="14340" name="文本框 16"/>
          <p:cNvSpPr txBox="1">
            <a:spLocks noChangeArrowheads="1"/>
          </p:cNvSpPr>
          <p:nvPr/>
        </p:nvSpPr>
        <p:spPr bwMode="auto">
          <a:xfrm>
            <a:off x="1594203" y="644010"/>
            <a:ext cx="9369776" cy="2646878"/>
          </a:xfrm>
          <a:prstGeom prst="rect">
            <a:avLst/>
          </a:prstGeom>
          <a:noFill/>
          <a:ln w="9525">
            <a:noFill/>
            <a:miter lim="800000"/>
          </a:ln>
        </p:spPr>
        <p:txBody>
          <a:bodyPr wrap="square">
            <a:spAutoFit/>
          </a:bodyPr>
          <a:lstStyle/>
          <a:p>
            <a:pPr algn="ctr"/>
            <a:r>
              <a:rPr lang="en-US" sz="2800" b="1" dirty="0">
                <a:solidFill>
                  <a:schemeClr val="bg1"/>
                </a:solidFill>
              </a:rPr>
              <a:t>“</a:t>
            </a:r>
            <a:r>
              <a:rPr lang="en-US" sz="2800" b="1" dirty="0" err="1">
                <a:solidFill>
                  <a:schemeClr val="bg1"/>
                </a:solidFill>
              </a:rPr>
              <a:t>Монгол</a:t>
            </a:r>
            <a:r>
              <a:rPr lang="en-US" sz="2800" b="1" dirty="0">
                <a:solidFill>
                  <a:schemeClr val="bg1"/>
                </a:solidFill>
              </a:rPr>
              <a:t> </a:t>
            </a:r>
            <a:r>
              <a:rPr lang="en-US" sz="2800" b="1" dirty="0" err="1">
                <a:solidFill>
                  <a:schemeClr val="bg1"/>
                </a:solidFill>
              </a:rPr>
              <a:t>оронд</a:t>
            </a:r>
            <a:r>
              <a:rPr lang="en-US" sz="2800" b="1" dirty="0">
                <a:solidFill>
                  <a:schemeClr val="bg1"/>
                </a:solidFill>
              </a:rPr>
              <a:t> </a:t>
            </a:r>
            <a:r>
              <a:rPr lang="en-US" sz="2800" b="1" dirty="0" err="1">
                <a:solidFill>
                  <a:schemeClr val="bg1"/>
                </a:solidFill>
              </a:rPr>
              <a:t>уул</a:t>
            </a:r>
            <a:r>
              <a:rPr lang="en-US" sz="2800" b="1" dirty="0">
                <a:solidFill>
                  <a:schemeClr val="bg1"/>
                </a:solidFill>
              </a:rPr>
              <a:t> </a:t>
            </a:r>
            <a:r>
              <a:rPr lang="en-US" sz="2800" b="1" dirty="0" err="1">
                <a:solidFill>
                  <a:schemeClr val="bg1"/>
                </a:solidFill>
              </a:rPr>
              <a:t>ус</a:t>
            </a:r>
            <a:r>
              <a:rPr lang="en-US" sz="2800" b="1" dirty="0">
                <a:solidFill>
                  <a:schemeClr val="bg1"/>
                </a:solidFill>
              </a:rPr>
              <a:t> </a:t>
            </a:r>
            <a:r>
              <a:rPr lang="en-US" sz="2800" b="1" dirty="0" err="1">
                <a:solidFill>
                  <a:schemeClr val="bg1"/>
                </a:solidFill>
              </a:rPr>
              <a:t>тахих</a:t>
            </a:r>
            <a:r>
              <a:rPr lang="en-US" sz="2800" b="1" dirty="0">
                <a:solidFill>
                  <a:schemeClr val="bg1"/>
                </a:solidFill>
              </a:rPr>
              <a:t> </a:t>
            </a:r>
            <a:r>
              <a:rPr lang="en-US" sz="2800" b="1" dirty="0" err="1">
                <a:solidFill>
                  <a:schemeClr val="bg1"/>
                </a:solidFill>
              </a:rPr>
              <a:t>ёс</a:t>
            </a:r>
            <a:r>
              <a:rPr lang="en-US" sz="2800" b="1" dirty="0">
                <a:solidFill>
                  <a:schemeClr val="bg1"/>
                </a:solidFill>
              </a:rPr>
              <a:t> </a:t>
            </a:r>
            <a:r>
              <a:rPr lang="en-US" sz="2800" b="1" dirty="0" err="1">
                <a:solidFill>
                  <a:schemeClr val="bg1"/>
                </a:solidFill>
              </a:rPr>
              <a:t>заншлыг</a:t>
            </a:r>
            <a:r>
              <a:rPr lang="en-US" sz="2800" b="1" dirty="0">
                <a:solidFill>
                  <a:schemeClr val="bg1"/>
                </a:solidFill>
              </a:rPr>
              <a:t> </a:t>
            </a:r>
            <a:r>
              <a:rPr lang="en-US" sz="2800" b="1" dirty="0" err="1">
                <a:solidFill>
                  <a:schemeClr val="bg1"/>
                </a:solidFill>
              </a:rPr>
              <a:t>сэргээн</a:t>
            </a:r>
            <a:r>
              <a:rPr lang="en-US" sz="2800" b="1" dirty="0">
                <a:solidFill>
                  <a:schemeClr val="bg1"/>
                </a:solidFill>
              </a:rPr>
              <a:t> </a:t>
            </a:r>
            <a:r>
              <a:rPr lang="en-US" sz="2800" b="1" dirty="0" err="1">
                <a:solidFill>
                  <a:schemeClr val="bg1"/>
                </a:solidFill>
              </a:rPr>
              <a:t>өвлөн</a:t>
            </a:r>
            <a:r>
              <a:rPr lang="en-US" sz="2800" b="1" dirty="0">
                <a:solidFill>
                  <a:schemeClr val="bg1"/>
                </a:solidFill>
              </a:rPr>
              <a:t> </a:t>
            </a:r>
            <a:r>
              <a:rPr lang="en-US" sz="2800" b="1" dirty="0" err="1">
                <a:solidFill>
                  <a:schemeClr val="bg1"/>
                </a:solidFill>
              </a:rPr>
              <a:t>уламжлуулж</a:t>
            </a:r>
            <a:r>
              <a:rPr lang="en-US" sz="2800" b="1" dirty="0">
                <a:solidFill>
                  <a:schemeClr val="bg1"/>
                </a:solidFill>
              </a:rPr>
              <a:t> </a:t>
            </a:r>
            <a:r>
              <a:rPr lang="en-US" sz="2800" b="1" dirty="0" err="1">
                <a:solidFill>
                  <a:schemeClr val="bg1"/>
                </a:solidFill>
              </a:rPr>
              <a:t>байгаль</a:t>
            </a:r>
            <a:r>
              <a:rPr lang="en-US" sz="2800" b="1" dirty="0">
                <a:solidFill>
                  <a:schemeClr val="bg1"/>
                </a:solidFill>
              </a:rPr>
              <a:t>, </a:t>
            </a:r>
            <a:r>
              <a:rPr lang="en-US" sz="2800" b="1" dirty="0" err="1">
                <a:solidFill>
                  <a:schemeClr val="bg1"/>
                </a:solidFill>
              </a:rPr>
              <a:t>соёлын</a:t>
            </a:r>
            <a:r>
              <a:rPr lang="en-US" sz="2800" b="1" dirty="0">
                <a:solidFill>
                  <a:schemeClr val="bg1"/>
                </a:solidFill>
              </a:rPr>
              <a:t> </a:t>
            </a:r>
            <a:r>
              <a:rPr lang="en-US" sz="2800" b="1" dirty="0" err="1">
                <a:solidFill>
                  <a:schemeClr val="bg1"/>
                </a:solidFill>
              </a:rPr>
              <a:t>тогтвортой</a:t>
            </a:r>
            <a:r>
              <a:rPr lang="en-US" sz="2800" b="1" dirty="0">
                <a:solidFill>
                  <a:schemeClr val="bg1"/>
                </a:solidFill>
              </a:rPr>
              <a:t> </a:t>
            </a:r>
            <a:r>
              <a:rPr lang="en-US" sz="2800" b="1" dirty="0" err="1">
                <a:solidFill>
                  <a:schemeClr val="bg1"/>
                </a:solidFill>
              </a:rPr>
              <a:t>хөгжилд</a:t>
            </a:r>
            <a:r>
              <a:rPr lang="en-US" sz="2800" b="1" dirty="0">
                <a:solidFill>
                  <a:schemeClr val="bg1"/>
                </a:solidFill>
              </a:rPr>
              <a:t> </a:t>
            </a:r>
            <a:r>
              <a:rPr lang="en-US" sz="2800" b="1" dirty="0" err="1">
                <a:solidFill>
                  <a:schemeClr val="bg1"/>
                </a:solidFill>
              </a:rPr>
              <a:t>дэмжлэг</a:t>
            </a:r>
            <a:r>
              <a:rPr lang="en-US" sz="2800" b="1" dirty="0">
                <a:solidFill>
                  <a:schemeClr val="bg1"/>
                </a:solidFill>
              </a:rPr>
              <a:t> </a:t>
            </a:r>
            <a:r>
              <a:rPr lang="en-US" sz="2800" b="1" dirty="0" err="1">
                <a:solidFill>
                  <a:schemeClr val="bg1"/>
                </a:solidFill>
              </a:rPr>
              <a:t>үзүүлэх</a:t>
            </a:r>
            <a:r>
              <a:rPr lang="en-US" sz="2800" b="1" dirty="0">
                <a:solidFill>
                  <a:schemeClr val="bg1"/>
                </a:solidFill>
              </a:rPr>
              <a:t> </a:t>
            </a:r>
            <a:r>
              <a:rPr lang="en-US" sz="2800" b="1" dirty="0" err="1">
                <a:solidFill>
                  <a:schemeClr val="bg1"/>
                </a:solidFill>
              </a:rPr>
              <a:t>нь</a:t>
            </a:r>
            <a:r>
              <a:rPr lang="en-US" sz="2800" b="1" dirty="0">
                <a:solidFill>
                  <a:schemeClr val="bg1"/>
                </a:solidFill>
              </a:rPr>
              <a:t>” </a:t>
            </a:r>
            <a:br>
              <a:rPr lang="en-US" dirty="0">
                <a:solidFill>
                  <a:schemeClr val="bg1"/>
                </a:solidFill>
              </a:rPr>
            </a:br>
            <a:r>
              <a:rPr lang="en-US" b="1" dirty="0">
                <a:solidFill>
                  <a:schemeClr val="bg1"/>
                </a:solidFill>
              </a:rPr>
              <a:t>ЮНЕСКО-</a:t>
            </a:r>
            <a:r>
              <a:rPr lang="en-US" b="1" dirty="0" err="1">
                <a:solidFill>
                  <a:schemeClr val="bg1"/>
                </a:solidFill>
              </a:rPr>
              <a:t>гийн</a:t>
            </a:r>
            <a:r>
              <a:rPr lang="en-US" b="1" dirty="0">
                <a:solidFill>
                  <a:schemeClr val="bg1"/>
                </a:solidFill>
              </a:rPr>
              <a:t> </a:t>
            </a:r>
            <a:r>
              <a:rPr lang="en-US" b="1" dirty="0" err="1">
                <a:solidFill>
                  <a:schemeClr val="bg1"/>
                </a:solidFill>
              </a:rPr>
              <a:t>төсөл</a:t>
            </a:r>
            <a:r>
              <a:rPr lang="en-US" b="1" dirty="0">
                <a:solidFill>
                  <a:schemeClr val="bg1"/>
                </a:solidFill>
              </a:rPr>
              <a:t> </a:t>
            </a:r>
            <a:r>
              <a:rPr lang="en-US" b="1" dirty="0" err="1">
                <a:solidFill>
                  <a:schemeClr val="bg1"/>
                </a:solidFill>
              </a:rPr>
              <a:t>хэрэгжүүлэх</a:t>
            </a:r>
            <a:r>
              <a:rPr lang="en-US" b="1" dirty="0">
                <a:solidFill>
                  <a:schemeClr val="bg1"/>
                </a:solidFill>
              </a:rPr>
              <a:t>, </a:t>
            </a:r>
            <a:r>
              <a:rPr lang="en-US" b="1" dirty="0" err="1">
                <a:solidFill>
                  <a:schemeClr val="bg1"/>
                </a:solidFill>
              </a:rPr>
              <a:t>мөн</a:t>
            </a:r>
            <a:r>
              <a:rPr lang="en-US" b="1" dirty="0">
                <a:solidFill>
                  <a:schemeClr val="bg1"/>
                </a:solidFill>
              </a:rPr>
              <a:t> </a:t>
            </a:r>
            <a:endParaRPr lang="mn-MN" b="1" dirty="0">
              <a:solidFill>
                <a:schemeClr val="bg1"/>
              </a:solidFill>
            </a:endParaRPr>
          </a:p>
          <a:p>
            <a:pPr algn="ctr"/>
            <a:br>
              <a:rPr lang="en-US" b="1" dirty="0">
                <a:solidFill>
                  <a:schemeClr val="bg1"/>
                </a:solidFill>
              </a:rPr>
            </a:br>
            <a:r>
              <a:rPr lang="en-US" sz="2800" b="1" dirty="0">
                <a:solidFill>
                  <a:schemeClr val="bg1"/>
                </a:solidFill>
              </a:rPr>
              <a:t>“</a:t>
            </a:r>
            <a:r>
              <a:rPr lang="en-US" sz="2800" b="1" dirty="0" err="1">
                <a:solidFill>
                  <a:schemeClr val="bg1"/>
                </a:solidFill>
              </a:rPr>
              <a:t>Эх</a:t>
            </a:r>
            <a:r>
              <a:rPr lang="en-US" sz="2800" b="1" dirty="0">
                <a:solidFill>
                  <a:schemeClr val="bg1"/>
                </a:solidFill>
              </a:rPr>
              <a:t> </a:t>
            </a:r>
            <a:r>
              <a:rPr lang="en-US" sz="2800" b="1" dirty="0" err="1">
                <a:solidFill>
                  <a:schemeClr val="bg1"/>
                </a:solidFill>
              </a:rPr>
              <a:t>Нутаг</a:t>
            </a:r>
            <a:r>
              <a:rPr lang="en-US" sz="2800" b="1" dirty="0">
                <a:solidFill>
                  <a:schemeClr val="bg1"/>
                </a:solidFill>
              </a:rPr>
              <a:t>, </a:t>
            </a:r>
            <a:r>
              <a:rPr lang="en-US" sz="2800" b="1" dirty="0" err="1">
                <a:solidFill>
                  <a:schemeClr val="bg1"/>
                </a:solidFill>
              </a:rPr>
              <a:t>Өв</a:t>
            </a:r>
            <a:r>
              <a:rPr lang="en-US" sz="2800" b="1" dirty="0">
                <a:solidFill>
                  <a:schemeClr val="bg1"/>
                </a:solidFill>
              </a:rPr>
              <a:t> </a:t>
            </a:r>
            <a:r>
              <a:rPr lang="en-US" sz="2800" b="1" dirty="0" err="1">
                <a:solidFill>
                  <a:schemeClr val="bg1"/>
                </a:solidFill>
              </a:rPr>
              <a:t>Соёлоо</a:t>
            </a:r>
            <a:r>
              <a:rPr lang="en-US" sz="2800" b="1" dirty="0">
                <a:solidFill>
                  <a:schemeClr val="bg1"/>
                </a:solidFill>
              </a:rPr>
              <a:t> </a:t>
            </a:r>
            <a:r>
              <a:rPr lang="en-US" sz="2800" b="1" dirty="0" err="1">
                <a:solidFill>
                  <a:schemeClr val="bg1"/>
                </a:solidFill>
              </a:rPr>
              <a:t>Эрхэмлэн</a:t>
            </a:r>
            <a:r>
              <a:rPr lang="en-US" sz="2800" b="1" dirty="0">
                <a:solidFill>
                  <a:schemeClr val="bg1"/>
                </a:solidFill>
              </a:rPr>
              <a:t> </a:t>
            </a:r>
            <a:r>
              <a:rPr lang="en-US" sz="2800" b="1" dirty="0" err="1">
                <a:solidFill>
                  <a:schemeClr val="bg1"/>
                </a:solidFill>
              </a:rPr>
              <a:t>Дээдэлье</a:t>
            </a:r>
            <a:r>
              <a:rPr lang="en-US" sz="2800" b="1" dirty="0">
                <a:solidFill>
                  <a:schemeClr val="bg1"/>
                </a:solidFill>
              </a:rPr>
              <a:t>” </a:t>
            </a:r>
            <a:br>
              <a:rPr lang="en-US" b="1" dirty="0">
                <a:solidFill>
                  <a:schemeClr val="bg1"/>
                </a:solidFill>
              </a:rPr>
            </a:br>
            <a:r>
              <a:rPr lang="en-US" b="1" dirty="0" err="1">
                <a:solidFill>
                  <a:schemeClr val="bg1"/>
                </a:solidFill>
              </a:rPr>
              <a:t>Монгол</a:t>
            </a:r>
            <a:r>
              <a:rPr lang="en-US" b="1" dirty="0">
                <a:solidFill>
                  <a:schemeClr val="bg1"/>
                </a:solidFill>
              </a:rPr>
              <a:t> </a:t>
            </a:r>
            <a:r>
              <a:rPr lang="en-US" b="1" dirty="0" err="1">
                <a:solidFill>
                  <a:schemeClr val="bg1"/>
                </a:solidFill>
              </a:rPr>
              <a:t>түмний</a:t>
            </a:r>
            <a:r>
              <a:rPr lang="en-US" b="1" dirty="0">
                <a:solidFill>
                  <a:schemeClr val="bg1"/>
                </a:solidFill>
              </a:rPr>
              <a:t> </a:t>
            </a:r>
            <a:r>
              <a:rPr lang="en-US" b="1" dirty="0" err="1">
                <a:solidFill>
                  <a:schemeClr val="bg1"/>
                </a:solidFill>
              </a:rPr>
              <a:t>их</a:t>
            </a:r>
            <a:r>
              <a:rPr lang="en-US" b="1" dirty="0">
                <a:solidFill>
                  <a:schemeClr val="bg1"/>
                </a:solidFill>
              </a:rPr>
              <a:t> </a:t>
            </a:r>
            <a:r>
              <a:rPr lang="en-US" b="1" dirty="0" err="1">
                <a:solidFill>
                  <a:schemeClr val="bg1"/>
                </a:solidFill>
              </a:rPr>
              <a:t>аян</a:t>
            </a:r>
            <a:r>
              <a:rPr lang="en-US" b="1" dirty="0">
                <a:solidFill>
                  <a:schemeClr val="bg1"/>
                </a:solidFill>
              </a:rPr>
              <a:t> </a:t>
            </a:r>
            <a:r>
              <a:rPr lang="en-US" b="1" dirty="0" err="1">
                <a:solidFill>
                  <a:schemeClr val="bg1"/>
                </a:solidFill>
              </a:rPr>
              <a:t>зохион</a:t>
            </a:r>
            <a:r>
              <a:rPr lang="en-US" b="1" dirty="0">
                <a:solidFill>
                  <a:schemeClr val="bg1"/>
                </a:solidFill>
              </a:rPr>
              <a:t> </a:t>
            </a:r>
            <a:r>
              <a:rPr lang="en-US" b="1" dirty="0" err="1">
                <a:solidFill>
                  <a:schemeClr val="bg1"/>
                </a:solidFill>
              </a:rPr>
              <a:t>байгуулах</a:t>
            </a:r>
            <a:r>
              <a:rPr lang="en-US" b="1" dirty="0">
                <a:solidFill>
                  <a:schemeClr val="bg1"/>
                </a:solidFill>
              </a:rPr>
              <a:t> </a:t>
            </a:r>
            <a:r>
              <a:rPr lang="en-US" b="1" dirty="0" err="1">
                <a:solidFill>
                  <a:schemeClr val="bg1"/>
                </a:solidFill>
              </a:rPr>
              <a:t>тухай</a:t>
            </a:r>
            <a:endParaRPr lang="zh-CN" altLang="en-US" b="1" dirty="0">
              <a:solidFill>
                <a:schemeClr val="bg1"/>
              </a:solidFill>
              <a:latin typeface="Calibri" panose="020F0502020204030204" pitchFamily="34" charset="0"/>
            </a:endParaRPr>
          </a:p>
        </p:txBody>
      </p:sp>
      <p:sp>
        <p:nvSpPr>
          <p:cNvPr id="18" name="椭圆 17"/>
          <p:cNvSpPr/>
          <p:nvPr/>
        </p:nvSpPr>
        <p:spPr>
          <a:xfrm>
            <a:off x="54721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9" name="椭圆 18"/>
          <p:cNvSpPr/>
          <p:nvPr/>
        </p:nvSpPr>
        <p:spPr>
          <a:xfrm>
            <a:off x="60309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椭圆 19"/>
          <p:cNvSpPr/>
          <p:nvPr/>
        </p:nvSpPr>
        <p:spPr>
          <a:xfrm>
            <a:off x="65897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椭圆 20"/>
          <p:cNvSpPr/>
          <p:nvPr/>
        </p:nvSpPr>
        <p:spPr>
          <a:xfrm>
            <a:off x="7148513" y="4864100"/>
            <a:ext cx="93662" cy="1095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6" name="直接连接符 25"/>
          <p:cNvCxnSpPr/>
          <p:nvPr/>
        </p:nvCxnSpPr>
        <p:spPr>
          <a:xfrm>
            <a:off x="3767138" y="1517650"/>
            <a:ext cx="1050925" cy="654050"/>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445000" y="2117725"/>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585075" y="2811463"/>
            <a:ext cx="1050925" cy="655637"/>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375650" y="3059113"/>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图片 6"/>
          <p:cNvPicPr>
            <a:picLocks noChangeAspect="1"/>
          </p:cNvPicPr>
          <p:nvPr/>
        </p:nvPicPr>
        <p:blipFill>
          <a:blip r:embed="rId2" cstate="print"/>
          <a:srcRect r="-53" b="5048"/>
          <a:stretch>
            <a:fillRect/>
          </a:stretch>
        </p:blipFill>
        <p:spPr bwMode="auto">
          <a:xfrm>
            <a:off x="268288" y="1911350"/>
            <a:ext cx="6303962" cy="3636963"/>
          </a:xfrm>
          <a:prstGeom prst="rect">
            <a:avLst/>
          </a:prstGeom>
          <a:noFill/>
          <a:ln w="9525">
            <a:noFill/>
            <a:miter lim="800000"/>
            <a:headEnd/>
            <a:tailEnd/>
          </a:ln>
        </p:spPr>
      </p:pic>
      <p:sp>
        <p:nvSpPr>
          <p:cNvPr id="4" name="矩形 3"/>
          <p:cNvSpPr/>
          <p:nvPr/>
        </p:nvSpPr>
        <p:spPr>
          <a:xfrm>
            <a:off x="0" y="573088"/>
            <a:ext cx="5689600" cy="504825"/>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mn-MN" sz="2400" b="1" dirty="0"/>
              <a:t>Төсөл хэрэгжүүлэгч байгууллага</a:t>
            </a:r>
            <a:endParaRPr lang="zh-CN" altLang="en-US" sz="2400" dirty="0">
              <a:solidFill>
                <a:schemeClr val="bg1"/>
              </a:solidFill>
            </a:endParaRPr>
          </a:p>
        </p:txBody>
      </p:sp>
      <p:pic>
        <p:nvPicPr>
          <p:cNvPr id="23555" name="图片 5"/>
          <p:cNvPicPr>
            <a:picLocks noChangeAspect="1"/>
          </p:cNvPicPr>
          <p:nvPr/>
        </p:nvPicPr>
        <p:blipFill>
          <a:blip r:embed="rId3" cstate="print"/>
          <a:srcRect/>
          <a:stretch>
            <a:fillRect/>
          </a:stretch>
        </p:blipFill>
        <p:spPr bwMode="auto">
          <a:xfrm>
            <a:off x="1025525" y="2155825"/>
            <a:ext cx="4791075" cy="2921000"/>
          </a:xfrm>
          <a:prstGeom prst="rect">
            <a:avLst/>
          </a:prstGeom>
          <a:noFill/>
          <a:ln w="9525">
            <a:noFill/>
            <a:miter lim="800000"/>
            <a:headEnd/>
            <a:tailEnd/>
          </a:ln>
        </p:spPr>
      </p:pic>
      <p:sp>
        <p:nvSpPr>
          <p:cNvPr id="8" name="椭圆 7"/>
          <p:cNvSpPr/>
          <p:nvPr/>
        </p:nvSpPr>
        <p:spPr>
          <a:xfrm>
            <a:off x="6705600" y="1911350"/>
            <a:ext cx="492125"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t>1</a:t>
            </a:r>
            <a:endParaRPr lang="zh-CN" altLang="en-US" dirty="0"/>
          </a:p>
        </p:txBody>
      </p:sp>
      <p:sp>
        <p:nvSpPr>
          <p:cNvPr id="23561" name="文本框 13"/>
          <p:cNvSpPr txBox="1">
            <a:spLocks noChangeArrowheads="1"/>
          </p:cNvSpPr>
          <p:nvPr/>
        </p:nvSpPr>
        <p:spPr bwMode="auto">
          <a:xfrm>
            <a:off x="7324725" y="1905655"/>
            <a:ext cx="4481513" cy="523220"/>
          </a:xfrm>
          <a:prstGeom prst="rect">
            <a:avLst/>
          </a:prstGeom>
          <a:noFill/>
          <a:ln w="9525">
            <a:noFill/>
            <a:miter lim="800000"/>
          </a:ln>
        </p:spPr>
        <p:txBody>
          <a:bodyPr>
            <a:spAutoFit/>
          </a:bodyPr>
          <a:lstStyle/>
          <a:p>
            <a:pPr marL="0" indent="0">
              <a:buNone/>
            </a:pPr>
            <a:r>
              <a:rPr lang="mn-MN" sz="1400" b="1" dirty="0"/>
              <a:t>ЮНЕСКО-ийн батламжит </a:t>
            </a:r>
            <a:r>
              <a:rPr lang="en-US" sz="1400" b="1" dirty="0"/>
              <a:t> </a:t>
            </a:r>
            <a:r>
              <a:rPr lang="mn-MN" sz="1400" b="1" dirty="0"/>
              <a:t>ТББ</a:t>
            </a:r>
            <a:endParaRPr lang="en-US" sz="1400" b="1" dirty="0"/>
          </a:p>
          <a:p>
            <a:pPr marL="0" indent="0">
              <a:buNone/>
            </a:pPr>
            <a:r>
              <a:rPr lang="mn-MN" sz="1400" b="1" dirty="0"/>
              <a:t>Байгаль, Соёлын Өвийг Хамгаалах Сан </a:t>
            </a:r>
            <a:r>
              <a:rPr lang="en-US" sz="1400" b="1" dirty="0"/>
              <a:t>(</a:t>
            </a:r>
            <a:r>
              <a:rPr lang="mn-MN" sz="1400" b="1" dirty="0"/>
              <a:t>БСӨХС</a:t>
            </a:r>
            <a:r>
              <a:rPr lang="en-US" sz="1400" b="1" dirty="0"/>
              <a:t>)</a:t>
            </a:r>
            <a:endParaRPr lang="zh-CN" altLang="en-US" sz="1400" dirty="0">
              <a:solidFill>
                <a:srgbClr val="2C3B38"/>
              </a:solidFill>
              <a:latin typeface="Calibri" panose="020F0502020204030204" pitchFamily="34" charset="0"/>
            </a:endParaRPr>
          </a:p>
        </p:txBody>
      </p:sp>
      <p:sp>
        <p:nvSpPr>
          <p:cNvPr id="2" name="TextBox 1">
            <a:extLst>
              <a:ext uri="{FF2B5EF4-FFF2-40B4-BE49-F238E27FC236}">
                <a16:creationId xmlns:a16="http://schemas.microsoft.com/office/drawing/2014/main" id="{060DE0DA-8B01-4E46-904F-8AFC37978733}"/>
              </a:ext>
            </a:extLst>
          </p:cNvPr>
          <p:cNvSpPr txBox="1"/>
          <p:nvPr/>
        </p:nvSpPr>
        <p:spPr>
          <a:xfrm>
            <a:off x="7324724" y="2844800"/>
            <a:ext cx="4481513" cy="3108543"/>
          </a:xfrm>
          <a:prstGeom prst="rect">
            <a:avLst/>
          </a:prstGeom>
          <a:noFill/>
        </p:spPr>
        <p:txBody>
          <a:bodyPr wrap="square" rtlCol="0">
            <a:spAutoFit/>
          </a:bodyPr>
          <a:lstStyle/>
          <a:p>
            <a:pPr algn="just"/>
            <a:r>
              <a:rPr lang="mn-MN" sz="1400" dirty="0"/>
              <a:t>Төслийн үйл ажиллагааг төлөвлөх, хэрэгжүүлэх, төслийн багийг бүрдүүлж удирдлагаар хангах, оролцогч талуудыг мэдээлэл, арга зүйгээр хангах, чиглүүлэх, хамтран хэрэгжүүлэх байгууллага, хүмүүстэй гэрээ байгуулж, хяналт тавьж ажиллах, тэдний оролцоог уялдуулах, төсөл хэрэгжүүлэх үйл ажиллагааны удирдамж боловсруулж арга зүйн зөвөлгөө өгөх, төслийн хүрээнд хэрэгжих хурал, семинар, аян, уралдаан, их наадам болон бусад арга хэмжээнүүдийг удирдан зохион байгуулах, төслийн үйл ажиллагааны хэрэгжилтийн явц, үр дүнд мониторинг хийж, хяналт тавих, цугларсан мэдээлэл, материалыг нэгтгэн дүгнэх, ЮНЕСКО-д тайлагнах ажлыг хариуцан ажиллана.</a:t>
            </a:r>
            <a:endParaRPr lang="en-US" sz="1400" dirty="0"/>
          </a:p>
        </p:txBody>
      </p:sp>
    </p:spTree>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图片 6"/>
          <p:cNvPicPr>
            <a:picLocks noChangeAspect="1"/>
          </p:cNvPicPr>
          <p:nvPr/>
        </p:nvPicPr>
        <p:blipFill>
          <a:blip r:embed="rId2" cstate="print"/>
          <a:srcRect r="-53" b="5048"/>
          <a:stretch>
            <a:fillRect/>
          </a:stretch>
        </p:blipFill>
        <p:spPr bwMode="auto">
          <a:xfrm>
            <a:off x="268288" y="1911350"/>
            <a:ext cx="6303962" cy="3636963"/>
          </a:xfrm>
          <a:prstGeom prst="rect">
            <a:avLst/>
          </a:prstGeom>
          <a:noFill/>
          <a:ln w="9525">
            <a:noFill/>
            <a:miter lim="800000"/>
            <a:headEnd/>
            <a:tailEnd/>
          </a:ln>
        </p:spPr>
      </p:pic>
      <p:sp>
        <p:nvSpPr>
          <p:cNvPr id="4" name="矩形 3"/>
          <p:cNvSpPr/>
          <p:nvPr/>
        </p:nvSpPr>
        <p:spPr>
          <a:xfrm>
            <a:off x="0" y="573088"/>
            <a:ext cx="5689600" cy="504825"/>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mn-MN" sz="2400" b="1" dirty="0"/>
              <a:t>Төслийн хамтрагч байгууллагууд</a:t>
            </a:r>
            <a:endParaRPr lang="zh-CN" altLang="en-US" sz="2400" b="1" dirty="0">
              <a:solidFill>
                <a:schemeClr val="bg1"/>
              </a:solidFill>
            </a:endParaRPr>
          </a:p>
        </p:txBody>
      </p:sp>
      <p:pic>
        <p:nvPicPr>
          <p:cNvPr id="23555" name="图片 5"/>
          <p:cNvPicPr>
            <a:picLocks noChangeAspect="1"/>
          </p:cNvPicPr>
          <p:nvPr/>
        </p:nvPicPr>
        <p:blipFill>
          <a:blip r:embed="rId3" cstate="print"/>
          <a:srcRect/>
          <a:stretch>
            <a:fillRect/>
          </a:stretch>
        </p:blipFill>
        <p:spPr bwMode="auto">
          <a:xfrm>
            <a:off x="1025525" y="2155825"/>
            <a:ext cx="4791075" cy="2921000"/>
          </a:xfrm>
          <a:prstGeom prst="rect">
            <a:avLst/>
          </a:prstGeom>
          <a:noFill/>
          <a:ln w="9525">
            <a:noFill/>
            <a:miter lim="800000"/>
            <a:headEnd/>
            <a:tailEnd/>
          </a:ln>
        </p:spPr>
      </p:pic>
      <p:sp>
        <p:nvSpPr>
          <p:cNvPr id="8" name="椭圆 7"/>
          <p:cNvSpPr/>
          <p:nvPr/>
        </p:nvSpPr>
        <p:spPr>
          <a:xfrm>
            <a:off x="6702424" y="1504126"/>
            <a:ext cx="492125"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t>1</a:t>
            </a:r>
            <a:endParaRPr lang="zh-CN" altLang="en-US" dirty="0"/>
          </a:p>
        </p:txBody>
      </p:sp>
      <p:sp>
        <p:nvSpPr>
          <p:cNvPr id="10" name="椭圆 9"/>
          <p:cNvSpPr/>
          <p:nvPr/>
        </p:nvSpPr>
        <p:spPr>
          <a:xfrm>
            <a:off x="6702425" y="3052009"/>
            <a:ext cx="492125" cy="519112"/>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t>2</a:t>
            </a:r>
            <a:endParaRPr lang="zh-CN" altLang="en-US" dirty="0"/>
          </a:p>
        </p:txBody>
      </p:sp>
      <p:sp>
        <p:nvSpPr>
          <p:cNvPr id="23558" name="文本框 10"/>
          <p:cNvSpPr txBox="1">
            <a:spLocks noChangeArrowheads="1"/>
          </p:cNvSpPr>
          <p:nvPr/>
        </p:nvSpPr>
        <p:spPr bwMode="auto">
          <a:xfrm>
            <a:off x="7324726" y="2985913"/>
            <a:ext cx="4481512" cy="707886"/>
          </a:xfrm>
          <a:prstGeom prst="rect">
            <a:avLst/>
          </a:prstGeom>
          <a:noFill/>
          <a:ln w="9525">
            <a:noFill/>
            <a:miter lim="800000"/>
          </a:ln>
        </p:spPr>
        <p:txBody>
          <a:bodyPr>
            <a:spAutoFit/>
          </a:bodyPr>
          <a:lstStyle/>
          <a:p>
            <a:r>
              <a:rPr lang="mn-MN" sz="2000" b="1" dirty="0"/>
              <a:t>Байгаль орчин, Ногоон хөгжлийн Яам </a:t>
            </a:r>
            <a:r>
              <a:rPr lang="en-US" sz="2000" b="1" dirty="0"/>
              <a:t>(</a:t>
            </a:r>
            <a:r>
              <a:rPr lang="mn-MN" sz="2000" b="1" dirty="0"/>
              <a:t>БОНХЯ</a:t>
            </a:r>
            <a:r>
              <a:rPr lang="en-US" sz="2000" b="1" dirty="0"/>
              <a:t>)</a:t>
            </a:r>
            <a:endParaRPr lang="zh-CN" altLang="en-US" sz="2000" dirty="0">
              <a:solidFill>
                <a:srgbClr val="2C3B38"/>
              </a:solidFill>
              <a:latin typeface="Calibri" panose="020F0502020204030204" pitchFamily="34" charset="0"/>
            </a:endParaRPr>
          </a:p>
        </p:txBody>
      </p:sp>
      <p:sp>
        <p:nvSpPr>
          <p:cNvPr id="12" name="椭圆 11"/>
          <p:cNvSpPr/>
          <p:nvPr/>
        </p:nvSpPr>
        <p:spPr>
          <a:xfrm>
            <a:off x="6705600" y="4580116"/>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t>3</a:t>
            </a:r>
            <a:endParaRPr lang="zh-CN" altLang="en-US" dirty="0"/>
          </a:p>
        </p:txBody>
      </p:sp>
      <p:sp>
        <p:nvSpPr>
          <p:cNvPr id="23560" name="文本框 12"/>
          <p:cNvSpPr txBox="1">
            <a:spLocks noChangeArrowheads="1"/>
          </p:cNvSpPr>
          <p:nvPr/>
        </p:nvSpPr>
        <p:spPr bwMode="auto">
          <a:xfrm>
            <a:off x="7324725" y="4562881"/>
            <a:ext cx="4481513" cy="707886"/>
          </a:xfrm>
          <a:prstGeom prst="rect">
            <a:avLst/>
          </a:prstGeom>
          <a:noFill/>
          <a:ln w="9525">
            <a:noFill/>
            <a:miter lim="800000"/>
          </a:ln>
        </p:spPr>
        <p:txBody>
          <a:bodyPr>
            <a:spAutoFit/>
          </a:bodyPr>
          <a:lstStyle/>
          <a:p>
            <a:r>
              <a:rPr lang="mn-MN" sz="2000" b="1" dirty="0"/>
              <a:t>ЮНЕСКО-ийн Монголын Үндэсний Комисс </a:t>
            </a:r>
            <a:r>
              <a:rPr lang="en-US" sz="2000" b="1" dirty="0"/>
              <a:t>(</a:t>
            </a:r>
            <a:r>
              <a:rPr lang="mn-MN" sz="2000" b="1" dirty="0"/>
              <a:t>МҮК</a:t>
            </a:r>
            <a:r>
              <a:rPr lang="en-US" sz="2000" b="1" dirty="0"/>
              <a:t>)</a:t>
            </a:r>
            <a:endParaRPr lang="zh-CN" altLang="en-US" sz="2000" dirty="0">
              <a:solidFill>
                <a:srgbClr val="2C3B38"/>
              </a:solidFill>
              <a:latin typeface="Calibri" panose="020F0502020204030204" pitchFamily="34" charset="0"/>
            </a:endParaRPr>
          </a:p>
        </p:txBody>
      </p:sp>
      <p:sp>
        <p:nvSpPr>
          <p:cNvPr id="23561" name="文本框 13"/>
          <p:cNvSpPr txBox="1">
            <a:spLocks noChangeArrowheads="1"/>
          </p:cNvSpPr>
          <p:nvPr/>
        </p:nvSpPr>
        <p:spPr bwMode="auto">
          <a:xfrm>
            <a:off x="7324725" y="1408946"/>
            <a:ext cx="4481513" cy="707886"/>
          </a:xfrm>
          <a:prstGeom prst="rect">
            <a:avLst/>
          </a:prstGeom>
          <a:noFill/>
          <a:ln w="9525">
            <a:noFill/>
            <a:miter lim="800000"/>
          </a:ln>
        </p:spPr>
        <p:txBody>
          <a:bodyPr>
            <a:spAutoFit/>
          </a:bodyPr>
          <a:lstStyle/>
          <a:p>
            <a:pPr marL="0" indent="0">
              <a:buNone/>
            </a:pPr>
            <a:r>
              <a:rPr lang="mn-MN" sz="2000" b="1" dirty="0"/>
              <a:t>Боловсрол, Соёл, Шинжлэх Ухаан, Спортын Яам </a:t>
            </a:r>
            <a:r>
              <a:rPr lang="en-US" sz="2000" b="1" dirty="0"/>
              <a:t>(</a:t>
            </a:r>
            <a:r>
              <a:rPr lang="mn-MN" sz="2000" b="1" dirty="0"/>
              <a:t>БСШУЯ</a:t>
            </a:r>
            <a:r>
              <a:rPr lang="en-US" sz="2000" b="1" dirty="0"/>
              <a:t>)</a:t>
            </a:r>
            <a:endParaRPr lang="zh-CN" altLang="en-US" sz="2000" dirty="0">
              <a:solidFill>
                <a:srgbClr val="2C3B38"/>
              </a:solidFill>
              <a:latin typeface="Calibri" panose="020F0502020204030204" pitchFamily="34" charset="0"/>
            </a:endParaRPr>
          </a:p>
        </p:txBody>
      </p:sp>
      <p:sp>
        <p:nvSpPr>
          <p:cNvPr id="2" name="TextBox 1">
            <a:extLst>
              <a:ext uri="{FF2B5EF4-FFF2-40B4-BE49-F238E27FC236}">
                <a16:creationId xmlns:a16="http://schemas.microsoft.com/office/drawing/2014/main" id="{9281CFA9-0B13-44AD-A875-D3AB34ECCFA7}"/>
              </a:ext>
            </a:extLst>
          </p:cNvPr>
          <p:cNvSpPr txBox="1"/>
          <p:nvPr/>
        </p:nvSpPr>
        <p:spPr>
          <a:xfrm>
            <a:off x="7324725" y="2116832"/>
            <a:ext cx="4481512" cy="830997"/>
          </a:xfrm>
          <a:prstGeom prst="rect">
            <a:avLst/>
          </a:prstGeom>
          <a:noFill/>
        </p:spPr>
        <p:txBody>
          <a:bodyPr wrap="square" rtlCol="0">
            <a:spAutoFit/>
          </a:bodyPr>
          <a:lstStyle/>
          <a:p>
            <a:pPr algn="just"/>
            <a:r>
              <a:rPr lang="mn-MN" sz="1200" dirty="0"/>
              <a:t>Төслийг хэрэгжүүлэхэд Монгол улсын соёл, байгалийн өвийн бодлого, холбогдох хууль тогтоомж, дүрмийг мөрдөх, хэрэгжүүлэхтэй холбоотой эрх зүйн орчинг бүрдүүлэх, дэмжлэг үзүүлэх</a:t>
            </a:r>
            <a:endParaRPr lang="en-US" sz="1200" dirty="0"/>
          </a:p>
        </p:txBody>
      </p:sp>
      <p:sp>
        <p:nvSpPr>
          <p:cNvPr id="13" name="TextBox 12">
            <a:extLst>
              <a:ext uri="{FF2B5EF4-FFF2-40B4-BE49-F238E27FC236}">
                <a16:creationId xmlns:a16="http://schemas.microsoft.com/office/drawing/2014/main" id="{8C3D370D-3199-4D10-86F7-4B628A07EBC7}"/>
              </a:ext>
            </a:extLst>
          </p:cNvPr>
          <p:cNvSpPr txBox="1"/>
          <p:nvPr/>
        </p:nvSpPr>
        <p:spPr>
          <a:xfrm>
            <a:off x="7324725" y="3693799"/>
            <a:ext cx="4481512" cy="830997"/>
          </a:xfrm>
          <a:prstGeom prst="rect">
            <a:avLst/>
          </a:prstGeom>
          <a:noFill/>
        </p:spPr>
        <p:txBody>
          <a:bodyPr wrap="square" rtlCol="0">
            <a:spAutoFit/>
          </a:bodyPr>
          <a:lstStyle/>
          <a:p>
            <a:pPr algn="just"/>
            <a:r>
              <a:rPr lang="mn-MN" sz="1200" dirty="0"/>
              <a:t>Төслийг хэрэгжүүлэхэд болон их аяныг зохион байгуулахад байгаль орчин, тусгай хамгаалалттай газар нутаг, тэдгээрийг хамгаалах менежментийн бодлого, хууль тогтоомж, эрх зүйн орчинг бүрдүүлэх, арга зүйн зөвлөгөө өгөх, дэмжлэг үзүүлэх</a:t>
            </a:r>
            <a:endParaRPr lang="en-US" sz="1200" dirty="0"/>
          </a:p>
        </p:txBody>
      </p:sp>
      <p:sp>
        <p:nvSpPr>
          <p:cNvPr id="14" name="TextBox 13">
            <a:extLst>
              <a:ext uri="{FF2B5EF4-FFF2-40B4-BE49-F238E27FC236}">
                <a16:creationId xmlns:a16="http://schemas.microsoft.com/office/drawing/2014/main" id="{FCE2BAA1-ED89-46DA-A182-6FB747C32B7D}"/>
              </a:ext>
            </a:extLst>
          </p:cNvPr>
          <p:cNvSpPr txBox="1"/>
          <p:nvPr/>
        </p:nvSpPr>
        <p:spPr>
          <a:xfrm>
            <a:off x="7324725" y="5308852"/>
            <a:ext cx="4481512" cy="1200329"/>
          </a:xfrm>
          <a:prstGeom prst="rect">
            <a:avLst/>
          </a:prstGeom>
          <a:noFill/>
        </p:spPr>
        <p:txBody>
          <a:bodyPr wrap="square" rtlCol="0">
            <a:spAutoFit/>
          </a:bodyPr>
          <a:lstStyle/>
          <a:p>
            <a:pPr algn="just"/>
            <a:r>
              <a:rPr lang="mn-MN" sz="1200" dirty="0"/>
              <a:t>ЮНЕСКО-ийн 2003 оны Конвенцийг хэрэгжүүлэхэд төслийн хувь нэмэр, нөлөөг чиглүүлэх, төслийн багт дэмжлэг үзүүлэх, Монгол түмний Их аян зохион байгуулахад арга зүйн зөвлөгөө өгөх, төслийн хэрэгжилтэнд хяналт тавих, төслийн хүрээнд ЮНЕСКО-той харилцаа холбоог зохицуулах, оролцогч 	талуудтай хамтран ажиллах</a:t>
            </a:r>
            <a:endParaRPr lang="en-US" sz="1200" dirty="0"/>
          </a:p>
        </p:txBody>
      </p:sp>
    </p:spTree>
    <p:extLst>
      <p:ext uri="{BB962C8B-B14F-4D97-AF65-F5344CB8AC3E}">
        <p14:creationId xmlns:p14="http://schemas.microsoft.com/office/powerpoint/2010/main" val="1993526552"/>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任意多边形 7"/>
          <p:cNvSpPr/>
          <p:nvPr/>
        </p:nvSpPr>
        <p:spPr>
          <a:xfrm rot="5400000">
            <a:off x="-2201068" y="2201068"/>
            <a:ext cx="6858000" cy="2455863"/>
          </a:xfrm>
          <a:custGeom>
            <a:avLst/>
            <a:gdLst>
              <a:gd name="connsiteX0" fmla="*/ 0 w 6858000"/>
              <a:gd name="connsiteY0" fmla="*/ 2456597 h 2456597"/>
              <a:gd name="connsiteX1" fmla="*/ 3429000 w 6858000"/>
              <a:gd name="connsiteY1" fmla="*/ 0 h 2456597"/>
              <a:gd name="connsiteX2" fmla="*/ 6858000 w 6858000"/>
              <a:gd name="connsiteY2" fmla="*/ 2456597 h 2456597"/>
              <a:gd name="connsiteX3" fmla="*/ 6530975 w 6858000"/>
              <a:gd name="connsiteY3" fmla="*/ 2456597 h 2456597"/>
              <a:gd name="connsiteX4" fmla="*/ 3429000 w 6858000"/>
              <a:gd name="connsiteY4" fmla="*/ 234287 h 2456597"/>
              <a:gd name="connsiteX5" fmla="*/ 327026 w 6858000"/>
              <a:gd name="connsiteY5" fmla="*/ 2456597 h 2456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0" h="2456597">
                <a:moveTo>
                  <a:pt x="0" y="2456597"/>
                </a:moveTo>
                <a:lnTo>
                  <a:pt x="3429000" y="0"/>
                </a:lnTo>
                <a:lnTo>
                  <a:pt x="6858000" y="2456597"/>
                </a:lnTo>
                <a:lnTo>
                  <a:pt x="6530975" y="2456597"/>
                </a:lnTo>
                <a:lnTo>
                  <a:pt x="3429000" y="234287"/>
                </a:lnTo>
                <a:lnTo>
                  <a:pt x="327026" y="2456597"/>
                </a:lnTo>
                <a:close/>
              </a:path>
            </a:pathLst>
          </a:cu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等腰三角形 9"/>
          <p:cNvSpPr/>
          <p:nvPr/>
        </p:nvSpPr>
        <p:spPr>
          <a:xfrm rot="5400000">
            <a:off x="-1657350" y="2493963"/>
            <a:ext cx="5184775" cy="1870075"/>
          </a:xfrm>
          <a:prstGeom prst="triangl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483" name="文本框 10"/>
          <p:cNvSpPr txBox="1">
            <a:spLocks noChangeArrowheads="1"/>
          </p:cNvSpPr>
          <p:nvPr/>
        </p:nvSpPr>
        <p:spPr bwMode="auto">
          <a:xfrm>
            <a:off x="7939" y="2841049"/>
            <a:ext cx="1658938" cy="1200329"/>
          </a:xfrm>
          <a:prstGeom prst="rect">
            <a:avLst/>
          </a:prstGeom>
          <a:noFill/>
          <a:ln w="9525">
            <a:noFill/>
            <a:miter lim="800000"/>
          </a:ln>
        </p:spPr>
        <p:txBody>
          <a:bodyPr wrap="square">
            <a:spAutoFit/>
          </a:bodyPr>
          <a:lstStyle/>
          <a:p>
            <a:r>
              <a:rPr lang="mn-MN" sz="2400" b="1" dirty="0">
                <a:solidFill>
                  <a:schemeClr val="bg1"/>
                </a:solidFill>
              </a:rPr>
              <a:t>Соёл Урлагийн Газар</a:t>
            </a:r>
            <a:endParaRPr lang="zh-CN" altLang="en-US" sz="2400" dirty="0">
              <a:solidFill>
                <a:schemeClr val="bg1"/>
              </a:solidFill>
              <a:latin typeface="Calibri" panose="020F0502020204030204" pitchFamily="34" charset="0"/>
            </a:endParaRPr>
          </a:p>
        </p:txBody>
      </p:sp>
      <p:sp>
        <p:nvSpPr>
          <p:cNvPr id="20490" name="文本框 17"/>
          <p:cNvSpPr txBox="1">
            <a:spLocks noChangeArrowheads="1"/>
          </p:cNvSpPr>
          <p:nvPr/>
        </p:nvSpPr>
        <p:spPr bwMode="auto">
          <a:xfrm>
            <a:off x="2881311" y="763678"/>
            <a:ext cx="7831845" cy="1200329"/>
          </a:xfrm>
          <a:prstGeom prst="rect">
            <a:avLst/>
          </a:prstGeom>
          <a:noFill/>
          <a:ln w="9525">
            <a:noFill/>
            <a:miter lim="800000"/>
          </a:ln>
        </p:spPr>
        <p:txBody>
          <a:bodyPr wrap="square">
            <a:spAutoFit/>
          </a:bodyPr>
          <a:lstStyle/>
          <a:p>
            <a:r>
              <a:rPr lang="mn-MN" sz="2400" dirty="0"/>
              <a:t>БСӨХС-тай гэрээ байгуулж, дараах арга хэмжээнүүдийг хэрэгжүүлэхэд хамтран ажиллаж төслийн үр дүнг дээшлүүлэхэд түлхэц үзүүлнэ. Үүнд:</a:t>
            </a:r>
            <a:endParaRPr lang="zh-CN" altLang="en-US" sz="2400" dirty="0">
              <a:solidFill>
                <a:srgbClr val="2C3B38"/>
              </a:solidFill>
              <a:latin typeface="Calibri" panose="020F0502020204030204" pitchFamily="34" charset="0"/>
            </a:endParaRPr>
          </a:p>
        </p:txBody>
      </p:sp>
      <p:sp>
        <p:nvSpPr>
          <p:cNvPr id="20491" name="文本框 18"/>
          <p:cNvSpPr txBox="1">
            <a:spLocks noChangeArrowheads="1"/>
          </p:cNvSpPr>
          <p:nvPr/>
        </p:nvSpPr>
        <p:spPr bwMode="auto">
          <a:xfrm>
            <a:off x="2879725" y="2071688"/>
            <a:ext cx="6042025" cy="584775"/>
          </a:xfrm>
          <a:prstGeom prst="rect">
            <a:avLst/>
          </a:prstGeom>
          <a:noFill/>
          <a:ln w="9525">
            <a:noFill/>
            <a:miter lim="800000"/>
          </a:ln>
        </p:spPr>
        <p:txBody>
          <a:bodyPr>
            <a:spAutoFit/>
          </a:bodyPr>
          <a:lstStyle/>
          <a:p>
            <a:r>
              <a:rPr lang="mn-MN" sz="1600" dirty="0"/>
              <a:t>Төсөл хэрэгжүүлэх багийн бүрэлдэхүүнд СУГ-ын төлөөллийг оруулж төслийн багийг хамтран батлан ажиллуулах</a:t>
            </a:r>
            <a:endParaRPr lang="zh-CN" altLang="en-US" sz="1600" dirty="0">
              <a:solidFill>
                <a:srgbClr val="2C3B38"/>
              </a:solidFill>
              <a:latin typeface="Calibri" panose="020F0502020204030204" pitchFamily="34" charset="0"/>
            </a:endParaRPr>
          </a:p>
        </p:txBody>
      </p:sp>
      <p:sp>
        <p:nvSpPr>
          <p:cNvPr id="20" name="椭圆 19"/>
          <p:cNvSpPr/>
          <p:nvPr/>
        </p:nvSpPr>
        <p:spPr>
          <a:xfrm>
            <a:off x="2635915" y="1258007"/>
            <a:ext cx="214224" cy="219395"/>
          </a:xfrm>
          <a:prstGeom prst="ellipse">
            <a:avLst/>
          </a:prstGeom>
          <a:solidFill>
            <a:srgbClr val="B3C6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椭圆 20"/>
          <p:cNvSpPr/>
          <p:nvPr/>
        </p:nvSpPr>
        <p:spPr>
          <a:xfrm>
            <a:off x="2701927" y="2364075"/>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文本框 18">
            <a:extLst>
              <a:ext uri="{FF2B5EF4-FFF2-40B4-BE49-F238E27FC236}">
                <a16:creationId xmlns:a16="http://schemas.microsoft.com/office/drawing/2014/main" id="{48FD3DCD-7158-4CD9-B25E-055618ECD087}"/>
              </a:ext>
            </a:extLst>
          </p:cNvPr>
          <p:cNvSpPr txBox="1">
            <a:spLocks noChangeArrowheads="1"/>
          </p:cNvSpPr>
          <p:nvPr/>
        </p:nvSpPr>
        <p:spPr bwMode="auto">
          <a:xfrm>
            <a:off x="2891014" y="3180782"/>
            <a:ext cx="6042025" cy="830997"/>
          </a:xfrm>
          <a:prstGeom prst="rect">
            <a:avLst/>
          </a:prstGeom>
          <a:noFill/>
          <a:ln w="9525">
            <a:noFill/>
            <a:miter lim="800000"/>
          </a:ln>
        </p:spPr>
        <p:txBody>
          <a:bodyPr>
            <a:spAutoFit/>
          </a:bodyPr>
          <a:lstStyle/>
          <a:p>
            <a:r>
              <a:rPr lang="en-US" sz="1600" dirty="0"/>
              <a:t>‘</a:t>
            </a:r>
            <a:r>
              <a:rPr lang="mn-MN" sz="1600" dirty="0"/>
              <a:t>Эх нутаг, өв соёлоо эрхэмлэн тэтгэе” Их аян болон уул ус тахин шүтэх ёс заншил, зан үйлийн тэргүүн туршлагын үндэсний хэмжээний уралдаан зарлаж дүгнэх</a:t>
            </a:r>
            <a:endParaRPr lang="zh-CN" altLang="en-US" sz="1600" dirty="0">
              <a:solidFill>
                <a:srgbClr val="2C3B38"/>
              </a:solidFill>
              <a:latin typeface="Calibri" panose="020F0502020204030204" pitchFamily="34" charset="0"/>
            </a:endParaRPr>
          </a:p>
        </p:txBody>
      </p:sp>
      <p:sp>
        <p:nvSpPr>
          <p:cNvPr id="23" name="文本框 18">
            <a:extLst>
              <a:ext uri="{FF2B5EF4-FFF2-40B4-BE49-F238E27FC236}">
                <a16:creationId xmlns:a16="http://schemas.microsoft.com/office/drawing/2014/main" id="{D1F82E45-3819-4AD7-AA0F-AE9726A28CD5}"/>
              </a:ext>
            </a:extLst>
          </p:cNvPr>
          <p:cNvSpPr txBox="1">
            <a:spLocks noChangeArrowheads="1"/>
          </p:cNvSpPr>
          <p:nvPr/>
        </p:nvSpPr>
        <p:spPr bwMode="auto">
          <a:xfrm>
            <a:off x="2891014" y="4536099"/>
            <a:ext cx="6042025" cy="830997"/>
          </a:xfrm>
          <a:prstGeom prst="rect">
            <a:avLst/>
          </a:prstGeom>
          <a:noFill/>
          <a:ln w="9525">
            <a:noFill/>
            <a:miter lim="800000"/>
          </a:ln>
        </p:spPr>
        <p:txBody>
          <a:bodyPr>
            <a:spAutoFit/>
          </a:bodyPr>
          <a:lstStyle/>
          <a:p>
            <a:r>
              <a:rPr lang="en-US" sz="1600" dirty="0"/>
              <a:t>‘</a:t>
            </a:r>
            <a:r>
              <a:rPr lang="mn-MN" sz="1600" dirty="0"/>
              <a:t>Эх нутаг, өв соёлоо эрхэмлэн тэтгэе</a:t>
            </a:r>
            <a:r>
              <a:rPr lang="en-US" sz="1600" dirty="0"/>
              <a:t>’ </a:t>
            </a:r>
            <a:r>
              <a:rPr lang="mn-MN" sz="1600" dirty="0"/>
              <a:t>Үндэсний семинар болон аймгуудад зохион байгуулах 2 хоногийн семинар зохион байгуулах</a:t>
            </a:r>
            <a:endParaRPr lang="zh-CN" altLang="en-US" sz="1600" dirty="0">
              <a:solidFill>
                <a:srgbClr val="2C3B38"/>
              </a:solidFill>
              <a:latin typeface="Calibri" panose="020F0502020204030204" pitchFamily="34" charset="0"/>
            </a:endParaRPr>
          </a:p>
        </p:txBody>
      </p:sp>
      <p:sp>
        <p:nvSpPr>
          <p:cNvPr id="26" name="椭圆 20">
            <a:extLst>
              <a:ext uri="{FF2B5EF4-FFF2-40B4-BE49-F238E27FC236}">
                <a16:creationId xmlns:a16="http://schemas.microsoft.com/office/drawing/2014/main" id="{6DD9DFCA-69B5-48ED-AA8D-C0427BF69402}"/>
              </a:ext>
            </a:extLst>
          </p:cNvPr>
          <p:cNvSpPr/>
          <p:nvPr/>
        </p:nvSpPr>
        <p:spPr>
          <a:xfrm>
            <a:off x="2696196" y="4896828"/>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7" name="椭圆 20">
            <a:extLst>
              <a:ext uri="{FF2B5EF4-FFF2-40B4-BE49-F238E27FC236}">
                <a16:creationId xmlns:a16="http://schemas.microsoft.com/office/drawing/2014/main" id="{DC289436-689C-4EA8-BA3A-0EB48A458F74}"/>
              </a:ext>
            </a:extLst>
          </p:cNvPr>
          <p:cNvSpPr/>
          <p:nvPr/>
        </p:nvSpPr>
        <p:spPr>
          <a:xfrm>
            <a:off x="2701927" y="3594771"/>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8" name="椭圆 11">
            <a:extLst>
              <a:ext uri="{FF2B5EF4-FFF2-40B4-BE49-F238E27FC236}">
                <a16:creationId xmlns:a16="http://schemas.microsoft.com/office/drawing/2014/main" id="{020849DC-1DB6-48D4-8960-79CC72440EFC}"/>
              </a:ext>
            </a:extLst>
          </p:cNvPr>
          <p:cNvSpPr/>
          <p:nvPr/>
        </p:nvSpPr>
        <p:spPr>
          <a:xfrm>
            <a:off x="1870075" y="1105079"/>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dirty="0"/>
              <a:t>4</a:t>
            </a:r>
            <a:endParaRPr lang="zh-CN" altLang="en-US" dirty="0"/>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任意多边形 7"/>
          <p:cNvSpPr/>
          <p:nvPr/>
        </p:nvSpPr>
        <p:spPr>
          <a:xfrm rot="5400000">
            <a:off x="-2201068" y="2201068"/>
            <a:ext cx="6858000" cy="2455863"/>
          </a:xfrm>
          <a:custGeom>
            <a:avLst/>
            <a:gdLst>
              <a:gd name="connsiteX0" fmla="*/ 0 w 6858000"/>
              <a:gd name="connsiteY0" fmla="*/ 2456597 h 2456597"/>
              <a:gd name="connsiteX1" fmla="*/ 3429000 w 6858000"/>
              <a:gd name="connsiteY1" fmla="*/ 0 h 2456597"/>
              <a:gd name="connsiteX2" fmla="*/ 6858000 w 6858000"/>
              <a:gd name="connsiteY2" fmla="*/ 2456597 h 2456597"/>
              <a:gd name="connsiteX3" fmla="*/ 6530975 w 6858000"/>
              <a:gd name="connsiteY3" fmla="*/ 2456597 h 2456597"/>
              <a:gd name="connsiteX4" fmla="*/ 3429000 w 6858000"/>
              <a:gd name="connsiteY4" fmla="*/ 234287 h 2456597"/>
              <a:gd name="connsiteX5" fmla="*/ 327026 w 6858000"/>
              <a:gd name="connsiteY5" fmla="*/ 2456597 h 2456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0" h="2456597">
                <a:moveTo>
                  <a:pt x="0" y="2456597"/>
                </a:moveTo>
                <a:lnTo>
                  <a:pt x="3429000" y="0"/>
                </a:lnTo>
                <a:lnTo>
                  <a:pt x="6858000" y="2456597"/>
                </a:lnTo>
                <a:lnTo>
                  <a:pt x="6530975" y="2456597"/>
                </a:lnTo>
                <a:lnTo>
                  <a:pt x="3429000" y="234287"/>
                </a:lnTo>
                <a:lnTo>
                  <a:pt x="327026" y="2456597"/>
                </a:lnTo>
                <a:close/>
              </a:path>
            </a:pathLst>
          </a:cu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等腰三角形 9"/>
          <p:cNvSpPr/>
          <p:nvPr/>
        </p:nvSpPr>
        <p:spPr>
          <a:xfrm rot="5400000">
            <a:off x="-1657350" y="2493963"/>
            <a:ext cx="5184775" cy="1870075"/>
          </a:xfrm>
          <a:prstGeom prst="triangl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483" name="文本框 10"/>
          <p:cNvSpPr txBox="1">
            <a:spLocks noChangeArrowheads="1"/>
          </p:cNvSpPr>
          <p:nvPr/>
        </p:nvSpPr>
        <p:spPr bwMode="auto">
          <a:xfrm>
            <a:off x="-4055" y="2656463"/>
            <a:ext cx="1658938" cy="1569660"/>
          </a:xfrm>
          <a:prstGeom prst="rect">
            <a:avLst/>
          </a:prstGeom>
          <a:noFill/>
          <a:ln w="9525">
            <a:noFill/>
            <a:miter lim="800000"/>
          </a:ln>
        </p:spPr>
        <p:txBody>
          <a:bodyPr wrap="square">
            <a:spAutoFit/>
          </a:bodyPr>
          <a:lstStyle/>
          <a:p>
            <a:r>
              <a:rPr lang="mn-MN" sz="2400" b="1" dirty="0">
                <a:solidFill>
                  <a:schemeClr val="bg1"/>
                </a:solidFill>
              </a:rPr>
              <a:t>Соёлын өвийн үндэсний төв</a:t>
            </a:r>
            <a:endParaRPr lang="zh-CN" altLang="en-US" sz="2400" dirty="0">
              <a:solidFill>
                <a:schemeClr val="bg1"/>
              </a:solidFill>
              <a:latin typeface="Calibri" panose="020F0502020204030204" pitchFamily="34" charset="0"/>
            </a:endParaRPr>
          </a:p>
        </p:txBody>
      </p:sp>
      <p:sp>
        <p:nvSpPr>
          <p:cNvPr id="20490" name="文本框 17"/>
          <p:cNvSpPr txBox="1">
            <a:spLocks noChangeArrowheads="1"/>
          </p:cNvSpPr>
          <p:nvPr/>
        </p:nvSpPr>
        <p:spPr bwMode="auto">
          <a:xfrm>
            <a:off x="2940450" y="1746718"/>
            <a:ext cx="5898750" cy="830997"/>
          </a:xfrm>
          <a:prstGeom prst="rect">
            <a:avLst/>
          </a:prstGeom>
          <a:noFill/>
          <a:ln w="9525">
            <a:noFill/>
            <a:miter lim="800000"/>
          </a:ln>
        </p:spPr>
        <p:txBody>
          <a:bodyPr wrap="square">
            <a:spAutoFit/>
          </a:bodyPr>
          <a:lstStyle/>
          <a:p>
            <a:r>
              <a:rPr lang="mn-MN" sz="1600" dirty="0"/>
              <a:t>Судалгааны багт оролцон ажиллах, техник, арга зүйн зөвлөгөө өгөх, тахилга шүтлэгт газар нутаг, уул ус тахих зан үйлийн талаар статистик мэдээллээр хангах</a:t>
            </a:r>
            <a:endParaRPr lang="zh-CN" altLang="en-US" sz="1600" dirty="0">
              <a:solidFill>
                <a:srgbClr val="2C3B38"/>
              </a:solidFill>
              <a:latin typeface="Calibri" panose="020F0502020204030204" pitchFamily="34" charset="0"/>
            </a:endParaRPr>
          </a:p>
        </p:txBody>
      </p:sp>
      <p:sp>
        <p:nvSpPr>
          <p:cNvPr id="22" name="文本框 18">
            <a:extLst>
              <a:ext uri="{FF2B5EF4-FFF2-40B4-BE49-F238E27FC236}">
                <a16:creationId xmlns:a16="http://schemas.microsoft.com/office/drawing/2014/main" id="{48FD3DCD-7158-4CD9-B25E-055618ECD087}"/>
              </a:ext>
            </a:extLst>
          </p:cNvPr>
          <p:cNvSpPr txBox="1">
            <a:spLocks noChangeArrowheads="1"/>
          </p:cNvSpPr>
          <p:nvPr/>
        </p:nvSpPr>
        <p:spPr bwMode="auto">
          <a:xfrm>
            <a:off x="2940450" y="2919479"/>
            <a:ext cx="6042025" cy="1569660"/>
          </a:xfrm>
          <a:prstGeom prst="rect">
            <a:avLst/>
          </a:prstGeom>
          <a:noFill/>
          <a:ln w="9525">
            <a:noFill/>
            <a:miter lim="800000"/>
          </a:ln>
        </p:spPr>
        <p:txBody>
          <a:bodyPr>
            <a:spAutoFit/>
          </a:bodyPr>
          <a:lstStyle/>
          <a:p>
            <a:r>
              <a:rPr lang="mn-MN" sz="1600" dirty="0"/>
              <a:t>Уул ус тахих ёс заншил, зан үйл, тахилга шүтлэгт газар нутаг, зан үйлийн өвлөн тээгчдийн талаар бүртгэл мэдээллийн сан үүсгэж, мэдээллийн бааз бүрдүүлэхэд голлох үүрэгтэй ажиллах, төслийн үр дүнд бий болсон мэдээллийн санг хүлээн авч улсын нэгдсэн бүртгэл мэдээллийн санд нэгтгэх, түгээн дэлгэрүүлэх</a:t>
            </a:r>
            <a:endParaRPr lang="zh-CN" altLang="en-US" sz="1600" dirty="0">
              <a:solidFill>
                <a:srgbClr val="2C3B38"/>
              </a:solidFill>
              <a:latin typeface="Calibri" panose="020F0502020204030204" pitchFamily="34" charset="0"/>
            </a:endParaRPr>
          </a:p>
        </p:txBody>
      </p:sp>
      <p:sp>
        <p:nvSpPr>
          <p:cNvPr id="26" name="椭圆 20">
            <a:extLst>
              <a:ext uri="{FF2B5EF4-FFF2-40B4-BE49-F238E27FC236}">
                <a16:creationId xmlns:a16="http://schemas.microsoft.com/office/drawing/2014/main" id="{6DD9DFCA-69B5-48ED-AA8D-C0427BF69402}"/>
              </a:ext>
            </a:extLst>
          </p:cNvPr>
          <p:cNvSpPr/>
          <p:nvPr/>
        </p:nvSpPr>
        <p:spPr>
          <a:xfrm>
            <a:off x="2701927" y="2061281"/>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7" name="椭圆 20">
            <a:extLst>
              <a:ext uri="{FF2B5EF4-FFF2-40B4-BE49-F238E27FC236}">
                <a16:creationId xmlns:a16="http://schemas.microsoft.com/office/drawing/2014/main" id="{DC289436-689C-4EA8-BA3A-0EB48A458F74}"/>
              </a:ext>
            </a:extLst>
          </p:cNvPr>
          <p:cNvSpPr/>
          <p:nvPr/>
        </p:nvSpPr>
        <p:spPr>
          <a:xfrm>
            <a:off x="2701927" y="3594771"/>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3" name="椭圆 11">
            <a:extLst>
              <a:ext uri="{FF2B5EF4-FFF2-40B4-BE49-F238E27FC236}">
                <a16:creationId xmlns:a16="http://schemas.microsoft.com/office/drawing/2014/main" id="{67D4AB4B-F1BD-46BD-B1CD-A19D61030116}"/>
              </a:ext>
            </a:extLst>
          </p:cNvPr>
          <p:cNvSpPr/>
          <p:nvPr/>
        </p:nvSpPr>
        <p:spPr>
          <a:xfrm>
            <a:off x="1870075" y="1105079"/>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dirty="0"/>
              <a:t>5</a:t>
            </a:r>
            <a:endParaRPr lang="zh-CN" altLang="en-US" dirty="0"/>
          </a:p>
        </p:txBody>
      </p:sp>
    </p:spTree>
    <p:extLst>
      <p:ext uri="{BB962C8B-B14F-4D97-AF65-F5344CB8AC3E}">
        <p14:creationId xmlns:p14="http://schemas.microsoft.com/office/powerpoint/2010/main" val="205262345"/>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任意多边形 7"/>
          <p:cNvSpPr/>
          <p:nvPr/>
        </p:nvSpPr>
        <p:spPr>
          <a:xfrm rot="5400000">
            <a:off x="-1267178" y="1267178"/>
            <a:ext cx="6858000" cy="4323643"/>
          </a:xfrm>
          <a:custGeom>
            <a:avLst/>
            <a:gdLst>
              <a:gd name="connsiteX0" fmla="*/ 0 w 6858000"/>
              <a:gd name="connsiteY0" fmla="*/ 2456597 h 2456597"/>
              <a:gd name="connsiteX1" fmla="*/ 3429000 w 6858000"/>
              <a:gd name="connsiteY1" fmla="*/ 0 h 2456597"/>
              <a:gd name="connsiteX2" fmla="*/ 6858000 w 6858000"/>
              <a:gd name="connsiteY2" fmla="*/ 2456597 h 2456597"/>
              <a:gd name="connsiteX3" fmla="*/ 6530975 w 6858000"/>
              <a:gd name="connsiteY3" fmla="*/ 2456597 h 2456597"/>
              <a:gd name="connsiteX4" fmla="*/ 3429000 w 6858000"/>
              <a:gd name="connsiteY4" fmla="*/ 234287 h 2456597"/>
              <a:gd name="connsiteX5" fmla="*/ 327026 w 6858000"/>
              <a:gd name="connsiteY5" fmla="*/ 2456597 h 2456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0" h="2456597">
                <a:moveTo>
                  <a:pt x="0" y="2456597"/>
                </a:moveTo>
                <a:lnTo>
                  <a:pt x="3429000" y="0"/>
                </a:lnTo>
                <a:lnTo>
                  <a:pt x="6858000" y="2456597"/>
                </a:lnTo>
                <a:lnTo>
                  <a:pt x="6530975" y="2456597"/>
                </a:lnTo>
                <a:lnTo>
                  <a:pt x="3429000" y="234287"/>
                </a:lnTo>
                <a:lnTo>
                  <a:pt x="327026" y="2456597"/>
                </a:lnTo>
                <a:close/>
              </a:path>
            </a:pathLst>
          </a:cu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等腰三角形 9"/>
          <p:cNvSpPr/>
          <p:nvPr/>
        </p:nvSpPr>
        <p:spPr>
          <a:xfrm rot="5400000">
            <a:off x="-640029" y="1667317"/>
            <a:ext cx="4994099" cy="3714044"/>
          </a:xfrm>
          <a:prstGeom prst="triangl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483" name="文本框 10"/>
          <p:cNvSpPr txBox="1">
            <a:spLocks noChangeArrowheads="1"/>
          </p:cNvSpPr>
          <p:nvPr/>
        </p:nvSpPr>
        <p:spPr bwMode="auto">
          <a:xfrm>
            <a:off x="-2" y="2604916"/>
            <a:ext cx="3123141" cy="1569660"/>
          </a:xfrm>
          <a:prstGeom prst="rect">
            <a:avLst/>
          </a:prstGeom>
          <a:noFill/>
          <a:ln w="9525">
            <a:noFill/>
            <a:miter lim="800000"/>
          </a:ln>
        </p:spPr>
        <p:txBody>
          <a:bodyPr wrap="square">
            <a:spAutoFit/>
          </a:bodyPr>
          <a:lstStyle/>
          <a:p>
            <a:r>
              <a:rPr lang="mn-MN" sz="2400" b="1" dirty="0">
                <a:solidFill>
                  <a:schemeClr val="bg1"/>
                </a:solidFill>
              </a:rPr>
              <a:t>Монголын тахилгат газар нутгийн судалгаа мэдээллийн төв</a:t>
            </a:r>
            <a:endParaRPr lang="zh-CN" altLang="en-US" sz="2400" dirty="0">
              <a:solidFill>
                <a:schemeClr val="bg1"/>
              </a:solidFill>
              <a:latin typeface="Calibri" panose="020F0502020204030204" pitchFamily="34" charset="0"/>
            </a:endParaRPr>
          </a:p>
        </p:txBody>
      </p:sp>
      <p:sp>
        <p:nvSpPr>
          <p:cNvPr id="13" name="文本框 17">
            <a:extLst>
              <a:ext uri="{FF2B5EF4-FFF2-40B4-BE49-F238E27FC236}">
                <a16:creationId xmlns:a16="http://schemas.microsoft.com/office/drawing/2014/main" id="{67A3E29F-EA96-4484-93B6-EAFC7D130599}"/>
              </a:ext>
            </a:extLst>
          </p:cNvPr>
          <p:cNvSpPr txBox="1">
            <a:spLocks noChangeArrowheads="1"/>
          </p:cNvSpPr>
          <p:nvPr/>
        </p:nvSpPr>
        <p:spPr bwMode="auto">
          <a:xfrm>
            <a:off x="4323644" y="1801487"/>
            <a:ext cx="5898750" cy="1323439"/>
          </a:xfrm>
          <a:prstGeom prst="rect">
            <a:avLst/>
          </a:prstGeom>
          <a:noFill/>
          <a:ln w="9525">
            <a:noFill/>
            <a:miter lim="800000"/>
          </a:ln>
        </p:spPr>
        <p:txBody>
          <a:bodyPr wrap="square">
            <a:spAutoFit/>
          </a:bodyPr>
          <a:lstStyle/>
          <a:p>
            <a:r>
              <a:rPr lang="mn-MN" sz="2000" dirty="0"/>
              <a:t>Монгол орны 4 бүсэд ажиллах судалгааны багт орж ажиллах, СӨҮТ болон одоогийн бүртгэл мэдээллийн санд буй материал мэдээлэлд дүн шинжилгээ хийх</a:t>
            </a:r>
            <a:endParaRPr lang="zh-CN" altLang="en-US" sz="2000" dirty="0">
              <a:solidFill>
                <a:srgbClr val="2C3B38"/>
              </a:solidFill>
              <a:latin typeface="Calibri" panose="020F0502020204030204" pitchFamily="34" charset="0"/>
            </a:endParaRPr>
          </a:p>
        </p:txBody>
      </p:sp>
      <p:sp>
        <p:nvSpPr>
          <p:cNvPr id="14" name="文本框 18">
            <a:extLst>
              <a:ext uri="{FF2B5EF4-FFF2-40B4-BE49-F238E27FC236}">
                <a16:creationId xmlns:a16="http://schemas.microsoft.com/office/drawing/2014/main" id="{4B66A926-35D2-4F48-865A-E80277240871}"/>
              </a:ext>
            </a:extLst>
          </p:cNvPr>
          <p:cNvSpPr txBox="1">
            <a:spLocks noChangeArrowheads="1"/>
          </p:cNvSpPr>
          <p:nvPr/>
        </p:nvSpPr>
        <p:spPr bwMode="auto">
          <a:xfrm>
            <a:off x="4323644" y="4030010"/>
            <a:ext cx="6042025" cy="1015663"/>
          </a:xfrm>
          <a:prstGeom prst="rect">
            <a:avLst/>
          </a:prstGeom>
          <a:noFill/>
          <a:ln w="9525">
            <a:noFill/>
            <a:miter lim="800000"/>
          </a:ln>
        </p:spPr>
        <p:txBody>
          <a:bodyPr>
            <a:spAutoFit/>
          </a:bodyPr>
          <a:lstStyle/>
          <a:p>
            <a:r>
              <a:rPr lang="mn-MN" sz="2000" dirty="0"/>
              <a:t>4 бүсэд хийх судалгааны мэдээллийг нэгтгэж сан бүрдүүлэх, оролцогч талуудыг хамруулсан үндэсний сүлжээ үүсгэн бий болгох</a:t>
            </a:r>
            <a:endParaRPr lang="zh-CN" altLang="en-US" sz="2000" dirty="0">
              <a:solidFill>
                <a:srgbClr val="2C3B38"/>
              </a:solidFill>
              <a:latin typeface="Calibri" panose="020F0502020204030204" pitchFamily="34" charset="0"/>
            </a:endParaRPr>
          </a:p>
        </p:txBody>
      </p:sp>
      <p:sp>
        <p:nvSpPr>
          <p:cNvPr id="15" name="椭圆 20">
            <a:extLst>
              <a:ext uri="{FF2B5EF4-FFF2-40B4-BE49-F238E27FC236}">
                <a16:creationId xmlns:a16="http://schemas.microsoft.com/office/drawing/2014/main" id="{BC08F646-5E46-42B1-A530-4D5ED267D869}"/>
              </a:ext>
            </a:extLst>
          </p:cNvPr>
          <p:cNvSpPr/>
          <p:nvPr/>
        </p:nvSpPr>
        <p:spPr>
          <a:xfrm>
            <a:off x="3979245" y="2170819"/>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6" name="椭圆 20">
            <a:extLst>
              <a:ext uri="{FF2B5EF4-FFF2-40B4-BE49-F238E27FC236}">
                <a16:creationId xmlns:a16="http://schemas.microsoft.com/office/drawing/2014/main" id="{4617CF71-9CAB-4841-A7AD-DCAD641F5398}"/>
              </a:ext>
            </a:extLst>
          </p:cNvPr>
          <p:cNvSpPr/>
          <p:nvPr/>
        </p:nvSpPr>
        <p:spPr>
          <a:xfrm>
            <a:off x="2701927" y="3280208"/>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 name="椭圆 20">
            <a:extLst>
              <a:ext uri="{FF2B5EF4-FFF2-40B4-BE49-F238E27FC236}">
                <a16:creationId xmlns:a16="http://schemas.microsoft.com/office/drawing/2014/main" id="{1D170B86-574B-4AAA-9704-DC24B08E8629}"/>
              </a:ext>
            </a:extLst>
          </p:cNvPr>
          <p:cNvSpPr/>
          <p:nvPr/>
        </p:nvSpPr>
        <p:spPr>
          <a:xfrm>
            <a:off x="4026076" y="4400903"/>
            <a:ext cx="93662" cy="109538"/>
          </a:xfrm>
          <a:prstGeom prst="ellips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8" name="椭圆 11">
            <a:extLst>
              <a:ext uri="{FF2B5EF4-FFF2-40B4-BE49-F238E27FC236}">
                <a16:creationId xmlns:a16="http://schemas.microsoft.com/office/drawing/2014/main" id="{74670D45-4DAA-4263-8EE9-225E15A4B85E}"/>
              </a:ext>
            </a:extLst>
          </p:cNvPr>
          <p:cNvSpPr/>
          <p:nvPr/>
        </p:nvSpPr>
        <p:spPr>
          <a:xfrm>
            <a:off x="3010252" y="1105079"/>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dirty="0"/>
              <a:t>6</a:t>
            </a:r>
            <a:endParaRPr lang="zh-CN" altLang="en-US" dirty="0"/>
          </a:p>
        </p:txBody>
      </p:sp>
    </p:spTree>
    <p:extLst>
      <p:ext uri="{BB962C8B-B14F-4D97-AF65-F5344CB8AC3E}">
        <p14:creationId xmlns:p14="http://schemas.microsoft.com/office/powerpoint/2010/main" val="4121835591"/>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任意多边形 7"/>
          <p:cNvSpPr/>
          <p:nvPr/>
        </p:nvSpPr>
        <p:spPr>
          <a:xfrm rot="5400000">
            <a:off x="-2201068" y="2201068"/>
            <a:ext cx="6858000" cy="2455863"/>
          </a:xfrm>
          <a:custGeom>
            <a:avLst/>
            <a:gdLst>
              <a:gd name="connsiteX0" fmla="*/ 0 w 6858000"/>
              <a:gd name="connsiteY0" fmla="*/ 2456597 h 2456597"/>
              <a:gd name="connsiteX1" fmla="*/ 3429000 w 6858000"/>
              <a:gd name="connsiteY1" fmla="*/ 0 h 2456597"/>
              <a:gd name="connsiteX2" fmla="*/ 6858000 w 6858000"/>
              <a:gd name="connsiteY2" fmla="*/ 2456597 h 2456597"/>
              <a:gd name="connsiteX3" fmla="*/ 6530975 w 6858000"/>
              <a:gd name="connsiteY3" fmla="*/ 2456597 h 2456597"/>
              <a:gd name="connsiteX4" fmla="*/ 3429000 w 6858000"/>
              <a:gd name="connsiteY4" fmla="*/ 234287 h 2456597"/>
              <a:gd name="connsiteX5" fmla="*/ 327026 w 6858000"/>
              <a:gd name="connsiteY5" fmla="*/ 2456597 h 2456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0" h="2456597">
                <a:moveTo>
                  <a:pt x="0" y="2456597"/>
                </a:moveTo>
                <a:lnTo>
                  <a:pt x="3429000" y="0"/>
                </a:lnTo>
                <a:lnTo>
                  <a:pt x="6858000" y="2456597"/>
                </a:lnTo>
                <a:lnTo>
                  <a:pt x="6530975" y="2456597"/>
                </a:lnTo>
                <a:lnTo>
                  <a:pt x="3429000" y="234287"/>
                </a:lnTo>
                <a:lnTo>
                  <a:pt x="327026" y="2456597"/>
                </a:lnTo>
                <a:close/>
              </a:path>
            </a:pathLst>
          </a:cu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等腰三角形 9"/>
          <p:cNvSpPr/>
          <p:nvPr/>
        </p:nvSpPr>
        <p:spPr>
          <a:xfrm rot="5400000">
            <a:off x="-1657350" y="2493963"/>
            <a:ext cx="5184775" cy="1870075"/>
          </a:xfrm>
          <a:prstGeom prst="triangle">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483" name="文本框 10"/>
          <p:cNvSpPr txBox="1">
            <a:spLocks noChangeArrowheads="1"/>
          </p:cNvSpPr>
          <p:nvPr/>
        </p:nvSpPr>
        <p:spPr bwMode="auto">
          <a:xfrm>
            <a:off x="0" y="2767279"/>
            <a:ext cx="1658938" cy="1323439"/>
          </a:xfrm>
          <a:prstGeom prst="rect">
            <a:avLst/>
          </a:prstGeom>
          <a:noFill/>
          <a:ln w="9525">
            <a:noFill/>
            <a:miter lim="800000"/>
          </a:ln>
        </p:spPr>
        <p:txBody>
          <a:bodyPr wrap="square">
            <a:spAutoFit/>
          </a:bodyPr>
          <a:lstStyle/>
          <a:p>
            <a:pPr marL="0" lvl="0" indent="0">
              <a:buNone/>
            </a:pPr>
            <a:r>
              <a:rPr lang="mn-MN" sz="2000" b="1" dirty="0">
                <a:solidFill>
                  <a:schemeClr val="bg1"/>
                </a:solidFill>
              </a:rPr>
              <a:t>Ураг, удам, уламжлалын холбоо </a:t>
            </a:r>
            <a:r>
              <a:rPr lang="en-US" sz="2000" b="1" dirty="0">
                <a:solidFill>
                  <a:schemeClr val="bg1"/>
                </a:solidFill>
              </a:rPr>
              <a:t>(</a:t>
            </a:r>
            <a:r>
              <a:rPr lang="mn-MN" sz="2000" b="1" dirty="0">
                <a:solidFill>
                  <a:schemeClr val="bg1"/>
                </a:solidFill>
              </a:rPr>
              <a:t>УУУХ</a:t>
            </a:r>
            <a:r>
              <a:rPr lang="en-US" sz="2000" b="1" dirty="0">
                <a:solidFill>
                  <a:schemeClr val="bg1"/>
                </a:solidFill>
              </a:rPr>
              <a:t>)</a:t>
            </a:r>
            <a:endParaRPr lang="mn-MN" sz="2000" b="1" dirty="0">
              <a:solidFill>
                <a:schemeClr val="bg1"/>
              </a:solidFill>
            </a:endParaRPr>
          </a:p>
        </p:txBody>
      </p:sp>
      <p:sp>
        <p:nvSpPr>
          <p:cNvPr id="20490" name="文本框 17"/>
          <p:cNvSpPr txBox="1">
            <a:spLocks noChangeArrowheads="1"/>
          </p:cNvSpPr>
          <p:nvPr/>
        </p:nvSpPr>
        <p:spPr bwMode="auto">
          <a:xfrm>
            <a:off x="2850138" y="1413061"/>
            <a:ext cx="6734128" cy="4278094"/>
          </a:xfrm>
          <a:prstGeom prst="rect">
            <a:avLst/>
          </a:prstGeom>
          <a:noFill/>
          <a:ln w="9525">
            <a:noFill/>
            <a:miter lim="800000"/>
          </a:ln>
        </p:spPr>
        <p:txBody>
          <a:bodyPr wrap="square">
            <a:spAutoFit/>
          </a:bodyPr>
          <a:lstStyle/>
          <a:p>
            <a:pPr lvl="0"/>
            <a:r>
              <a:rPr lang="mn-MN" sz="1600" b="1" dirty="0"/>
              <a:t>БСӨХС-тай Гэрээ байгуулж, дараах арга хэмжээг хамтран зохион байгуулах: </a:t>
            </a:r>
          </a:p>
          <a:p>
            <a:pPr lvl="0"/>
            <a:endParaRPr lang="en-US" sz="1600" b="1" dirty="0"/>
          </a:p>
          <a:p>
            <a:pPr marL="285750" lvl="0" indent="-285750">
              <a:buFont typeface="Arial" panose="020B0604020202020204" pitchFamily="34" charset="0"/>
              <a:buChar char="•"/>
            </a:pPr>
            <a:r>
              <a:rPr lang="mn-MN" sz="1600" dirty="0"/>
              <a:t>Монгол орны 4 бүсэд ажиллах судалгааны багт ажиллах</a:t>
            </a:r>
            <a:endParaRPr lang="en-US" sz="1600" dirty="0"/>
          </a:p>
          <a:p>
            <a:pPr marL="285750" lvl="0" indent="-285750">
              <a:buFont typeface="Arial" panose="020B0604020202020204" pitchFamily="34" charset="0"/>
              <a:buChar char="•"/>
            </a:pPr>
            <a:r>
              <a:rPr lang="mn-MN" sz="1600" dirty="0"/>
              <a:t>Монгол улс дахь ураг удмуудын уул ус тахин шүтэх ёс заншил, зан үйл, өвлөгч бүлэг хамт олон, өвлөн уламжлагчийн талаахр мэдээллийн сан бий болгох</a:t>
            </a:r>
            <a:endParaRPr lang="en-US" sz="1600" dirty="0"/>
          </a:p>
          <a:p>
            <a:pPr marL="285750" lvl="0" indent="-285750">
              <a:buFont typeface="Arial" panose="020B0604020202020204" pitchFamily="34" charset="0"/>
              <a:buChar char="•"/>
            </a:pPr>
            <a:r>
              <a:rPr lang="mn-MN" sz="1600" dirty="0"/>
              <a:t>Ураг удмын тахилга шүтлэгт газруудын тодорхойлолт гаргах, нийтийн хүртээл болгох</a:t>
            </a:r>
            <a:endParaRPr lang="en-US" sz="1600" dirty="0"/>
          </a:p>
          <a:p>
            <a:pPr marL="285750" lvl="0" indent="-285750">
              <a:buFont typeface="Arial" panose="020B0604020202020204" pitchFamily="34" charset="0"/>
              <a:buChar char="•"/>
            </a:pPr>
            <a:r>
              <a:rPr lang="en-US" sz="1600" dirty="0"/>
              <a:t>‘</a:t>
            </a:r>
            <a:r>
              <a:rPr lang="mn-MN" sz="1600" dirty="0"/>
              <a:t>Ураг Удам</a:t>
            </a:r>
            <a:r>
              <a:rPr lang="en-US" sz="1600" dirty="0"/>
              <a:t>’</a:t>
            </a:r>
            <a:r>
              <a:rPr lang="mn-MN" sz="1600" dirty="0"/>
              <a:t> сонинг “Эх нутаг, өв соёлоо эрхэмлэн тэтгэе” уриан дор нэг удаа 	хамтран 	гаргах, цаашид сар бүр хэвлэн түгээх арга хэмжээ авах</a:t>
            </a:r>
            <a:endParaRPr lang="en-US" sz="1600" dirty="0"/>
          </a:p>
          <a:p>
            <a:pPr marL="285750" indent="-285750">
              <a:buFont typeface="Arial" panose="020B0604020202020204" pitchFamily="34" charset="0"/>
              <a:buChar char="•"/>
            </a:pPr>
            <a:r>
              <a:rPr lang="en-US" sz="1600" dirty="0"/>
              <a:t>‘</a:t>
            </a:r>
            <a:r>
              <a:rPr lang="mn-MN" sz="1600" dirty="0"/>
              <a:t>Ураг удмын шүтээн газар нутгаа эрхэмлэн тэтгэе</a:t>
            </a:r>
            <a:r>
              <a:rPr lang="en-US" sz="1600" dirty="0"/>
              <a:t>’</a:t>
            </a:r>
            <a:r>
              <a:rPr lang="mn-MN" sz="1600" dirty="0"/>
              <a:t> эх нутаг, өв соёлоо, тахилгат уул усаа үлгэр жишээ хайрлан хамгаалж, байгаль болон тахилгын зан үйлийг үлгэр жишээ зохион байгуулж, үйлдэж байгаа тэргүүн туршлагын уралдааныг бүх ураг удмынхны дунд зарлан дүгнэх</a:t>
            </a:r>
            <a:endParaRPr lang="en-US" sz="1600" dirty="0"/>
          </a:p>
        </p:txBody>
      </p:sp>
      <p:sp>
        <p:nvSpPr>
          <p:cNvPr id="9" name="椭圆 11">
            <a:extLst>
              <a:ext uri="{FF2B5EF4-FFF2-40B4-BE49-F238E27FC236}">
                <a16:creationId xmlns:a16="http://schemas.microsoft.com/office/drawing/2014/main" id="{DB39810D-EB1A-4BC8-A5D9-C05AD1F0ADB9}"/>
              </a:ext>
            </a:extLst>
          </p:cNvPr>
          <p:cNvSpPr/>
          <p:nvPr/>
        </p:nvSpPr>
        <p:spPr>
          <a:xfrm>
            <a:off x="1870075" y="1105079"/>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dirty="0"/>
              <a:t>7</a:t>
            </a:r>
            <a:endParaRPr lang="zh-CN" altLang="en-US" dirty="0"/>
          </a:p>
        </p:txBody>
      </p:sp>
    </p:spTree>
    <p:extLst>
      <p:ext uri="{BB962C8B-B14F-4D97-AF65-F5344CB8AC3E}">
        <p14:creationId xmlns:p14="http://schemas.microsoft.com/office/powerpoint/2010/main" val="2629227201"/>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0" y="455613"/>
            <a:ext cx="3330575" cy="504825"/>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zh-CN" altLang="en-US" sz="2400" dirty="0">
              <a:solidFill>
                <a:schemeClr val="bg1"/>
              </a:solidFill>
            </a:endParaRPr>
          </a:p>
        </p:txBody>
      </p:sp>
      <p:sp>
        <p:nvSpPr>
          <p:cNvPr id="9" name="矩形 8"/>
          <p:cNvSpPr/>
          <p:nvPr/>
        </p:nvSpPr>
        <p:spPr>
          <a:xfrm>
            <a:off x="1166813" y="1801813"/>
            <a:ext cx="4325937" cy="3016250"/>
          </a:xfrm>
          <a:prstGeom prst="rect">
            <a:avLst/>
          </a:prstGeom>
          <a:no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508" name="文本框 10"/>
          <p:cNvSpPr txBox="1">
            <a:spLocks noChangeArrowheads="1"/>
          </p:cNvSpPr>
          <p:nvPr/>
        </p:nvSpPr>
        <p:spPr bwMode="auto">
          <a:xfrm>
            <a:off x="5737225" y="2421657"/>
            <a:ext cx="6040438" cy="738664"/>
          </a:xfrm>
          <a:prstGeom prst="rect">
            <a:avLst/>
          </a:prstGeom>
          <a:noFill/>
          <a:ln w="9525">
            <a:noFill/>
            <a:miter lim="800000"/>
          </a:ln>
        </p:spPr>
        <p:txBody>
          <a:bodyPr>
            <a:spAutoFit/>
          </a:bodyPr>
          <a:lstStyle/>
          <a:p>
            <a:pPr marL="0" lvl="0" indent="0">
              <a:buNone/>
            </a:pPr>
            <a:r>
              <a:rPr lang="mn-MN" sz="1400" dirty="0"/>
              <a:t>Туурайн төвөргөөн ТББ - БСӨХС-тай гэрээ байгуулж, ураг удмын шүтээн газар нутаг тахих зан үйлийг 2 газар сонгон хамтран зохион байгуулах, төслийн бусад талуудтай хамтран ажиллах</a:t>
            </a:r>
            <a:endParaRPr lang="zh-CN" altLang="en-US" sz="1400" dirty="0">
              <a:solidFill>
                <a:srgbClr val="2C3B38"/>
              </a:solidFill>
              <a:latin typeface="Calibri" panose="020F0502020204030204" pitchFamily="34" charset="0"/>
            </a:endParaRPr>
          </a:p>
        </p:txBody>
      </p:sp>
      <p:sp>
        <p:nvSpPr>
          <p:cNvPr id="21509" name="文本框 11"/>
          <p:cNvSpPr txBox="1">
            <a:spLocks noChangeArrowheads="1"/>
          </p:cNvSpPr>
          <p:nvPr/>
        </p:nvSpPr>
        <p:spPr bwMode="auto">
          <a:xfrm>
            <a:off x="5714823" y="3919160"/>
            <a:ext cx="6040438" cy="738664"/>
          </a:xfrm>
          <a:prstGeom prst="rect">
            <a:avLst/>
          </a:prstGeom>
          <a:noFill/>
          <a:ln w="9525">
            <a:noFill/>
            <a:miter lim="800000"/>
          </a:ln>
        </p:spPr>
        <p:txBody>
          <a:bodyPr>
            <a:spAutoFit/>
          </a:bodyPr>
          <a:lstStyle/>
          <a:p>
            <a:r>
              <a:rPr lang="mn-MN" sz="1400" dirty="0"/>
              <a:t>Төсөл хэрэгжүүлэгч байгууллагатай хамтран </a:t>
            </a:r>
            <a:r>
              <a:rPr lang="en-US" sz="1400" dirty="0"/>
              <a:t>‘</a:t>
            </a:r>
            <a:r>
              <a:rPr lang="mn-MN" sz="1400" dirty="0"/>
              <a:t>Эх нутаг, өв соёлоо эрхэмлэн дээдэлье</a:t>
            </a:r>
            <a:r>
              <a:rPr lang="en-US" sz="1400" dirty="0"/>
              <a:t>’</a:t>
            </a:r>
            <a:r>
              <a:rPr lang="mn-MN" sz="1400" dirty="0"/>
              <a:t> эчнээ олимпиадыг дунд сургуулийн ахлах ангийн сурагчдын дунд 2020, </a:t>
            </a:r>
            <a:r>
              <a:rPr lang="en-US" sz="1400" dirty="0"/>
              <a:t>2021</a:t>
            </a:r>
            <a:r>
              <a:rPr lang="mn-MN" sz="1400" dirty="0"/>
              <a:t> онд зохион байгуулах</a:t>
            </a:r>
            <a:endParaRPr lang="zh-CN" altLang="en-US" sz="1400" dirty="0">
              <a:solidFill>
                <a:srgbClr val="2C3B38"/>
              </a:solidFill>
              <a:latin typeface="Calibri" panose="020F0502020204030204" pitchFamily="34" charset="0"/>
            </a:endParaRPr>
          </a:p>
        </p:txBody>
      </p:sp>
      <p:sp>
        <p:nvSpPr>
          <p:cNvPr id="21510" name="文本框 12"/>
          <p:cNvSpPr txBox="1">
            <a:spLocks noChangeArrowheads="1"/>
          </p:cNvSpPr>
          <p:nvPr/>
        </p:nvSpPr>
        <p:spPr bwMode="auto">
          <a:xfrm>
            <a:off x="3705932" y="5375338"/>
            <a:ext cx="2544762" cy="523220"/>
          </a:xfrm>
          <a:prstGeom prst="rect">
            <a:avLst/>
          </a:prstGeom>
          <a:noFill/>
          <a:ln w="9525">
            <a:noFill/>
            <a:miter lim="800000"/>
          </a:ln>
        </p:spPr>
        <p:txBody>
          <a:bodyPr wrap="square">
            <a:spAutoFit/>
          </a:bodyPr>
          <a:lstStyle/>
          <a:p>
            <a:r>
              <a:rPr lang="mn-MN" sz="1400" dirty="0"/>
              <a:t>Төслийн үйл ажиллагааг олон нийтэд сурталчилах</a:t>
            </a:r>
            <a:endParaRPr lang="zh-CN" altLang="en-US" sz="1400" dirty="0">
              <a:solidFill>
                <a:srgbClr val="2C3B38"/>
              </a:solidFill>
              <a:latin typeface="Calibri" panose="020F0502020204030204" pitchFamily="34" charset="0"/>
            </a:endParaRPr>
          </a:p>
        </p:txBody>
      </p:sp>
      <p:sp>
        <p:nvSpPr>
          <p:cNvPr id="14" name="矩形 13"/>
          <p:cNvSpPr/>
          <p:nvPr/>
        </p:nvSpPr>
        <p:spPr>
          <a:xfrm>
            <a:off x="5786439" y="1801813"/>
            <a:ext cx="3459161" cy="546276"/>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mn-MN" b="1" dirty="0"/>
              <a:t>Монголын шинэ хөгжил ассоциаци </a:t>
            </a:r>
            <a:r>
              <a:rPr lang="en-US" b="1" dirty="0"/>
              <a:t>(</a:t>
            </a:r>
            <a:r>
              <a:rPr lang="mn-MN" b="1" dirty="0"/>
              <a:t>МШХА</a:t>
            </a:r>
            <a:r>
              <a:rPr lang="en-US" b="1" dirty="0"/>
              <a:t>)</a:t>
            </a:r>
            <a:endParaRPr lang="zh-CN" altLang="en-US" dirty="0">
              <a:solidFill>
                <a:schemeClr val="bg1"/>
              </a:solidFill>
            </a:endParaRPr>
          </a:p>
        </p:txBody>
      </p:sp>
      <p:sp>
        <p:nvSpPr>
          <p:cNvPr id="15" name="矩形 14"/>
          <p:cNvSpPr/>
          <p:nvPr/>
        </p:nvSpPr>
        <p:spPr>
          <a:xfrm>
            <a:off x="5811838" y="3252788"/>
            <a:ext cx="3433762" cy="573371"/>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mn-MN" b="1" dirty="0"/>
              <a:t>СУИС-ийн харьяа Соёлын дээд сургууль </a:t>
            </a:r>
            <a:r>
              <a:rPr lang="en-US" b="1" dirty="0"/>
              <a:t>(</a:t>
            </a:r>
            <a:r>
              <a:rPr lang="mn-MN" b="1" dirty="0"/>
              <a:t>СДС</a:t>
            </a:r>
            <a:r>
              <a:rPr lang="en-US" b="1" dirty="0"/>
              <a:t>)</a:t>
            </a:r>
            <a:endParaRPr lang="zh-CN" altLang="en-US" dirty="0">
              <a:solidFill>
                <a:schemeClr val="bg1"/>
              </a:solidFill>
            </a:endParaRPr>
          </a:p>
        </p:txBody>
      </p:sp>
      <p:sp>
        <p:nvSpPr>
          <p:cNvPr id="16" name="矩形 15"/>
          <p:cNvSpPr/>
          <p:nvPr/>
        </p:nvSpPr>
        <p:spPr>
          <a:xfrm>
            <a:off x="1192213" y="5099049"/>
            <a:ext cx="2359025" cy="962025"/>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mn-MN" b="1" dirty="0"/>
              <a:t>Монголын Үндэсний Олон Нийтийн Радио Телевиз </a:t>
            </a:r>
            <a:r>
              <a:rPr lang="en-US" b="1" dirty="0"/>
              <a:t>(M</a:t>
            </a:r>
            <a:r>
              <a:rPr lang="mn-MN" b="1" dirty="0"/>
              <a:t>ҮОНРТ</a:t>
            </a:r>
            <a:r>
              <a:rPr lang="en-US" b="1" dirty="0"/>
              <a:t>)</a:t>
            </a:r>
            <a:endParaRPr lang="zh-CN" altLang="en-US" dirty="0">
              <a:solidFill>
                <a:schemeClr val="bg1"/>
              </a:solidFill>
            </a:endParaRPr>
          </a:p>
        </p:txBody>
      </p:sp>
      <p:sp>
        <p:nvSpPr>
          <p:cNvPr id="18" name="等腰三角形 17"/>
          <p:cNvSpPr/>
          <p:nvPr/>
        </p:nvSpPr>
        <p:spPr>
          <a:xfrm rot="13807350">
            <a:off x="10326687" y="577851"/>
            <a:ext cx="614363" cy="550862"/>
          </a:xfrm>
          <a:prstGeom prst="triangle">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直角三角形 19"/>
          <p:cNvSpPr/>
          <p:nvPr/>
        </p:nvSpPr>
        <p:spPr>
          <a:xfrm rot="14303005">
            <a:off x="10575132" y="1173956"/>
            <a:ext cx="368300" cy="436563"/>
          </a:xfrm>
          <a:prstGeom prst="rtTriangle">
            <a:avLst/>
          </a:prstGeom>
          <a:solidFill>
            <a:srgbClr val="B3C6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直角三角形 20"/>
          <p:cNvSpPr/>
          <p:nvPr/>
        </p:nvSpPr>
        <p:spPr>
          <a:xfrm rot="11072797">
            <a:off x="10121900" y="1346200"/>
            <a:ext cx="184150" cy="215900"/>
          </a:xfrm>
          <a:prstGeom prst="rtTriangl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2" name="直角三角形 21"/>
          <p:cNvSpPr/>
          <p:nvPr/>
        </p:nvSpPr>
        <p:spPr>
          <a:xfrm rot="17531911">
            <a:off x="10155038" y="1618883"/>
            <a:ext cx="368300" cy="146050"/>
          </a:xfrm>
          <a:prstGeom prst="rtTriangle">
            <a:avLst/>
          </a:prstGeom>
          <a:solidFill>
            <a:srgbClr val="B3C6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 name="椭圆 11">
            <a:extLst>
              <a:ext uri="{FF2B5EF4-FFF2-40B4-BE49-F238E27FC236}">
                <a16:creationId xmlns:a16="http://schemas.microsoft.com/office/drawing/2014/main" id="{73CF4D13-51E1-46FD-874D-01F7DE3B3A69}"/>
              </a:ext>
            </a:extLst>
          </p:cNvPr>
          <p:cNvSpPr/>
          <p:nvPr/>
        </p:nvSpPr>
        <p:spPr>
          <a:xfrm>
            <a:off x="9539289" y="1804135"/>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dirty="0"/>
              <a:t>8</a:t>
            </a:r>
            <a:endParaRPr lang="zh-CN" altLang="en-US" dirty="0"/>
          </a:p>
        </p:txBody>
      </p:sp>
      <p:sp>
        <p:nvSpPr>
          <p:cNvPr id="19" name="椭圆 11">
            <a:extLst>
              <a:ext uri="{FF2B5EF4-FFF2-40B4-BE49-F238E27FC236}">
                <a16:creationId xmlns:a16="http://schemas.microsoft.com/office/drawing/2014/main" id="{C41115DE-45FE-462A-B6A0-464DF354DF7F}"/>
              </a:ext>
            </a:extLst>
          </p:cNvPr>
          <p:cNvSpPr/>
          <p:nvPr/>
        </p:nvSpPr>
        <p:spPr>
          <a:xfrm>
            <a:off x="9539289" y="3220535"/>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dirty="0"/>
              <a:t>9</a:t>
            </a:r>
            <a:endParaRPr lang="zh-CN" altLang="en-US" dirty="0"/>
          </a:p>
        </p:txBody>
      </p:sp>
      <p:sp>
        <p:nvSpPr>
          <p:cNvPr id="23" name="椭圆 11">
            <a:extLst>
              <a:ext uri="{FF2B5EF4-FFF2-40B4-BE49-F238E27FC236}">
                <a16:creationId xmlns:a16="http://schemas.microsoft.com/office/drawing/2014/main" id="{976714C9-79CC-4291-B7F5-D9668540C406}"/>
              </a:ext>
            </a:extLst>
          </p:cNvPr>
          <p:cNvSpPr/>
          <p:nvPr/>
        </p:nvSpPr>
        <p:spPr>
          <a:xfrm>
            <a:off x="434800" y="5321298"/>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sz="1200" dirty="0"/>
              <a:t>10</a:t>
            </a:r>
            <a:endParaRPr lang="zh-CN" altLang="en-US" dirty="0"/>
          </a:p>
        </p:txBody>
      </p:sp>
      <p:sp>
        <p:nvSpPr>
          <p:cNvPr id="24" name="矩形 14">
            <a:extLst>
              <a:ext uri="{FF2B5EF4-FFF2-40B4-BE49-F238E27FC236}">
                <a16:creationId xmlns:a16="http://schemas.microsoft.com/office/drawing/2014/main" id="{6754CB36-FA96-4D9F-AEBC-1ACD7D1A7501}"/>
              </a:ext>
            </a:extLst>
          </p:cNvPr>
          <p:cNvSpPr/>
          <p:nvPr/>
        </p:nvSpPr>
        <p:spPr>
          <a:xfrm>
            <a:off x="6250694" y="5325187"/>
            <a:ext cx="3433762" cy="573371"/>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mn-MN" b="1" dirty="0"/>
              <a:t>Монголын Соёлын Ажилтны </a:t>
            </a:r>
            <a:r>
              <a:rPr lang="en-US" b="1" dirty="0"/>
              <a:t>“</a:t>
            </a:r>
            <a:r>
              <a:rPr lang="mn-MN" b="1" dirty="0"/>
              <a:t>Хөгжлийн Эрин</a:t>
            </a:r>
            <a:r>
              <a:rPr lang="en-US" b="1" dirty="0"/>
              <a:t>” </a:t>
            </a:r>
            <a:r>
              <a:rPr lang="mn-MN" b="1" dirty="0"/>
              <a:t>Холбоо</a:t>
            </a:r>
            <a:endParaRPr lang="en-US" b="1" dirty="0"/>
          </a:p>
        </p:txBody>
      </p:sp>
      <p:sp>
        <p:nvSpPr>
          <p:cNvPr id="25" name="椭圆 11">
            <a:extLst>
              <a:ext uri="{FF2B5EF4-FFF2-40B4-BE49-F238E27FC236}">
                <a16:creationId xmlns:a16="http://schemas.microsoft.com/office/drawing/2014/main" id="{51D74078-EC0B-4BD6-9A98-8CE028466BB7}"/>
              </a:ext>
            </a:extLst>
          </p:cNvPr>
          <p:cNvSpPr/>
          <p:nvPr/>
        </p:nvSpPr>
        <p:spPr>
          <a:xfrm>
            <a:off x="9913275" y="5347225"/>
            <a:ext cx="490538" cy="517525"/>
          </a:xfrm>
          <a:prstGeom prst="ellips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altLang="zh-CN" sz="1200" dirty="0"/>
              <a:t>11</a:t>
            </a:r>
            <a:endParaRPr lang="zh-CN" altLang="en-US" dirty="0"/>
          </a:p>
        </p:txBody>
      </p:sp>
      <p:pic>
        <p:nvPicPr>
          <p:cNvPr id="27" name="图片 5">
            <a:extLst>
              <a:ext uri="{FF2B5EF4-FFF2-40B4-BE49-F238E27FC236}">
                <a16:creationId xmlns:a16="http://schemas.microsoft.com/office/drawing/2014/main" id="{DFDDA8AA-DBFE-4486-A774-39EB2D0B91B3}"/>
              </a:ext>
            </a:extLst>
          </p:cNvPr>
          <p:cNvPicPr>
            <a:picLocks noChangeAspect="1"/>
          </p:cNvPicPr>
          <p:nvPr/>
        </p:nvPicPr>
        <p:blipFill>
          <a:blip r:embed="rId3" cstate="print"/>
          <a:srcRect/>
          <a:stretch>
            <a:fillRect/>
          </a:stretch>
        </p:blipFill>
        <p:spPr bwMode="auto">
          <a:xfrm>
            <a:off x="418282" y="1758951"/>
            <a:ext cx="5099867" cy="3109263"/>
          </a:xfrm>
          <a:prstGeom prst="rect">
            <a:avLst/>
          </a:prstGeom>
          <a:noFill/>
          <a:ln w="9525">
            <a:noFill/>
            <a:miter lim="800000"/>
            <a:headEnd/>
            <a:tailEnd/>
          </a:ln>
        </p:spPr>
      </p:pic>
    </p:spTree>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8"/>
          <p:cNvSpPr txBox="1">
            <a:spLocks noChangeArrowheads="1"/>
          </p:cNvSpPr>
          <p:nvPr/>
        </p:nvSpPr>
        <p:spPr bwMode="auto">
          <a:xfrm>
            <a:off x="2944371" y="3727083"/>
            <a:ext cx="7008107" cy="830997"/>
          </a:xfrm>
          <a:prstGeom prst="rect">
            <a:avLst/>
          </a:prstGeom>
          <a:noFill/>
          <a:ln w="9525">
            <a:noFill/>
            <a:miter lim="800000"/>
          </a:ln>
        </p:spPr>
        <p:txBody>
          <a:bodyPr wrap="square">
            <a:spAutoFit/>
          </a:bodyPr>
          <a:lstStyle/>
          <a:p>
            <a:pPr algn="ctr"/>
            <a:r>
              <a:rPr lang="mn-MN" sz="4800" b="1" dirty="0">
                <a:solidFill>
                  <a:schemeClr val="bg1"/>
                </a:solidFill>
              </a:rPr>
              <a:t>Уриалга</a:t>
            </a:r>
            <a:endParaRPr lang="en-US" sz="4800" b="1" dirty="0">
              <a:solidFill>
                <a:schemeClr val="bg1"/>
              </a:solidFill>
            </a:endParaRPr>
          </a:p>
        </p:txBody>
      </p:sp>
      <p:cxnSp>
        <p:nvCxnSpPr>
          <p:cNvPr id="15" name="直接连接符 14"/>
          <p:cNvCxnSpPr/>
          <p:nvPr/>
        </p:nvCxnSpPr>
        <p:spPr>
          <a:xfrm flipV="1">
            <a:off x="3506788" y="3657600"/>
            <a:ext cx="5883275" cy="53975"/>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V="1">
            <a:off x="3506788" y="4573588"/>
            <a:ext cx="5883275" cy="55562"/>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sp>
        <p:nvSpPr>
          <p:cNvPr id="14340" name="文本框 16"/>
          <p:cNvSpPr txBox="1">
            <a:spLocks noChangeArrowheads="1"/>
          </p:cNvSpPr>
          <p:nvPr/>
        </p:nvSpPr>
        <p:spPr bwMode="auto">
          <a:xfrm>
            <a:off x="1763536" y="2406650"/>
            <a:ext cx="9369776" cy="954107"/>
          </a:xfrm>
          <a:prstGeom prst="rect">
            <a:avLst/>
          </a:prstGeom>
          <a:noFill/>
          <a:ln w="9525">
            <a:noFill/>
            <a:miter lim="800000"/>
          </a:ln>
        </p:spPr>
        <p:txBody>
          <a:bodyPr wrap="square">
            <a:spAutoFit/>
          </a:bodyPr>
          <a:lstStyle/>
          <a:p>
            <a:pPr algn="ctr"/>
            <a:r>
              <a:rPr lang="mn-MN" sz="2800" b="1" dirty="0">
                <a:solidFill>
                  <a:schemeClr val="bg1"/>
                </a:solidFill>
              </a:rPr>
              <a:t>“</a:t>
            </a:r>
            <a:r>
              <a:rPr lang="en-US" sz="2800" b="1" dirty="0" err="1">
                <a:solidFill>
                  <a:schemeClr val="bg1"/>
                </a:solidFill>
              </a:rPr>
              <a:t>Эх</a:t>
            </a:r>
            <a:r>
              <a:rPr lang="en-US" sz="2800" b="1" dirty="0">
                <a:solidFill>
                  <a:schemeClr val="bg1"/>
                </a:solidFill>
              </a:rPr>
              <a:t> </a:t>
            </a:r>
            <a:r>
              <a:rPr lang="en-US" sz="2800" b="1" dirty="0" err="1">
                <a:solidFill>
                  <a:schemeClr val="bg1"/>
                </a:solidFill>
              </a:rPr>
              <a:t>нутаг</a:t>
            </a:r>
            <a:r>
              <a:rPr lang="en-US" sz="2800" b="1" dirty="0">
                <a:solidFill>
                  <a:schemeClr val="bg1"/>
                </a:solidFill>
              </a:rPr>
              <a:t>, </a:t>
            </a:r>
            <a:r>
              <a:rPr lang="en-US" sz="2800" b="1" dirty="0" err="1">
                <a:solidFill>
                  <a:schemeClr val="bg1"/>
                </a:solidFill>
              </a:rPr>
              <a:t>өв</a:t>
            </a:r>
            <a:r>
              <a:rPr lang="en-US" sz="2800" b="1" dirty="0">
                <a:solidFill>
                  <a:schemeClr val="bg1"/>
                </a:solidFill>
              </a:rPr>
              <a:t> </a:t>
            </a:r>
            <a:r>
              <a:rPr lang="en-US" sz="2800" b="1" dirty="0" err="1">
                <a:solidFill>
                  <a:schemeClr val="bg1"/>
                </a:solidFill>
              </a:rPr>
              <a:t>соёлоо</a:t>
            </a:r>
            <a:r>
              <a:rPr lang="en-US" sz="2800" b="1" dirty="0">
                <a:solidFill>
                  <a:schemeClr val="bg1"/>
                </a:solidFill>
              </a:rPr>
              <a:t> </a:t>
            </a:r>
            <a:r>
              <a:rPr lang="en-US" sz="2800" b="1" dirty="0" err="1">
                <a:solidFill>
                  <a:schemeClr val="bg1"/>
                </a:solidFill>
              </a:rPr>
              <a:t>эрхэмлэн</a:t>
            </a:r>
            <a:r>
              <a:rPr lang="en-US" sz="2800" b="1" dirty="0">
                <a:solidFill>
                  <a:schemeClr val="bg1"/>
                </a:solidFill>
              </a:rPr>
              <a:t> </a:t>
            </a:r>
            <a:r>
              <a:rPr lang="mn-MN" sz="2800" b="1" dirty="0">
                <a:solidFill>
                  <a:schemeClr val="bg1"/>
                </a:solidFill>
              </a:rPr>
              <a:t>дээдэлье”</a:t>
            </a:r>
            <a:br>
              <a:rPr lang="en-US" sz="2800" dirty="0">
                <a:solidFill>
                  <a:schemeClr val="bg1"/>
                </a:solidFill>
              </a:rPr>
            </a:br>
            <a:r>
              <a:rPr lang="mn-MN" sz="2800" b="1" dirty="0">
                <a:solidFill>
                  <a:schemeClr val="bg1"/>
                </a:solidFill>
              </a:rPr>
              <a:t>Монгол түмний Их Аян зохион байгуулах тухай</a:t>
            </a:r>
            <a:endParaRPr lang="zh-CN" altLang="en-US" b="1" dirty="0">
              <a:solidFill>
                <a:schemeClr val="bg1"/>
              </a:solidFill>
              <a:latin typeface="Calibri" panose="020F0502020204030204" pitchFamily="34" charset="0"/>
            </a:endParaRPr>
          </a:p>
        </p:txBody>
      </p:sp>
      <p:sp>
        <p:nvSpPr>
          <p:cNvPr id="18" name="椭圆 17"/>
          <p:cNvSpPr/>
          <p:nvPr/>
        </p:nvSpPr>
        <p:spPr>
          <a:xfrm>
            <a:off x="54721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9" name="椭圆 18"/>
          <p:cNvSpPr/>
          <p:nvPr/>
        </p:nvSpPr>
        <p:spPr>
          <a:xfrm>
            <a:off x="60309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椭圆 19"/>
          <p:cNvSpPr/>
          <p:nvPr/>
        </p:nvSpPr>
        <p:spPr>
          <a:xfrm>
            <a:off x="65897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椭圆 20"/>
          <p:cNvSpPr/>
          <p:nvPr/>
        </p:nvSpPr>
        <p:spPr>
          <a:xfrm>
            <a:off x="7148513" y="4864100"/>
            <a:ext cx="93662" cy="1095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6" name="直接连接符 25"/>
          <p:cNvCxnSpPr/>
          <p:nvPr/>
        </p:nvCxnSpPr>
        <p:spPr>
          <a:xfrm>
            <a:off x="3767138" y="1517650"/>
            <a:ext cx="1050925" cy="654050"/>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445000" y="2117725"/>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585075" y="2811463"/>
            <a:ext cx="1050925" cy="655637"/>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375650" y="3059113"/>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2924180"/>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244593"/>
            <a:ext cx="10419644" cy="5047536"/>
          </a:xfrm>
          <a:prstGeom prst="rect">
            <a:avLst/>
          </a:prstGeom>
          <a:noFill/>
          <a:ln w="9525">
            <a:noFill/>
            <a:miter lim="800000"/>
          </a:ln>
        </p:spPr>
        <p:txBody>
          <a:bodyPr wrap="square">
            <a:spAutoFit/>
          </a:bodyPr>
          <a:lstStyle/>
          <a:p>
            <a:pPr marL="0" indent="0" algn="just">
              <a:buNone/>
            </a:pPr>
            <a:r>
              <a:rPr lang="mn-MN" sz="1400" dirty="0"/>
              <a:t>Монгол Тулгар төр улс байгуулагдсаны 2230 жил, Их эзэн Чингис хааны мэндэлсний 860  жил, Монголын Эзэнт Гүрний нийслэл Хархорум хот үүсэн байгуулагдсаны 800 жил, Үндэсний Эрх Чөлөөний Хөдөлгөөний 110 жил,  Ардын Хувьсгалын 100 жил, Ардчилсан Хувьсгалын 30 жилийн ойг угтан </a:t>
            </a:r>
            <a:r>
              <a:rPr lang="mn-MN" sz="1400" b="1" dirty="0"/>
              <a:t>“Эх нутаг, өв соёлоо эрхэмлэн дээдэлье” </a:t>
            </a:r>
            <a:r>
              <a:rPr lang="mn-MN" sz="1400" dirty="0"/>
              <a:t>монгол түмний их аяныг ЮНЕСКО-ийн батламжит ТББ – Байгаль, соёлын өвийг хамгаалах сан”-гаас санаачлан 2019 оны</a:t>
            </a:r>
            <a:r>
              <a:rPr lang="en-US" sz="1400" dirty="0"/>
              <a:t> IX</a:t>
            </a:r>
            <a:r>
              <a:rPr lang="mn-MN" sz="1400" dirty="0"/>
              <a:t> сараас   202</a:t>
            </a:r>
            <a:r>
              <a:rPr lang="en-US" sz="1400" dirty="0"/>
              <a:t>1</a:t>
            </a:r>
            <a:r>
              <a:rPr lang="mn-MN" sz="1400" dirty="0"/>
              <a:t> оны </a:t>
            </a:r>
            <a:r>
              <a:rPr lang="en-US" sz="1400" dirty="0"/>
              <a:t>IX</a:t>
            </a:r>
            <a:r>
              <a:rPr lang="mn-MN" sz="1400" dirty="0"/>
              <a:t> сар хүртэл 2 жилийн хугацаатайгаар орон даяар зарлан өрнүүлэх тухай Уриалга гаргаж байна. </a:t>
            </a:r>
          </a:p>
          <a:p>
            <a:pPr marL="0" indent="0" algn="just">
              <a:buNone/>
            </a:pPr>
            <a:endParaRPr lang="en-US" sz="1400" dirty="0"/>
          </a:p>
          <a:p>
            <a:pPr marL="0" indent="0" algn="just">
              <a:buNone/>
            </a:pPr>
            <a:r>
              <a:rPr lang="mn-MN" sz="1400" dirty="0"/>
              <a:t>Өнөөдөр Дэлхий дахинд нийгмийн тогтвортой, илүү хүнлэг хөгжлийг ханган бэхжүүлэхэд соёл, соёлын өвийн ач холбогдол, үүрэг, хувь нэмэр улам бүр өсөн нэмэгдэж байна.</a:t>
            </a:r>
          </a:p>
          <a:p>
            <a:pPr marL="0" indent="0" algn="just">
              <a:buNone/>
            </a:pPr>
            <a:endParaRPr lang="en-US" sz="1400" dirty="0"/>
          </a:p>
          <a:p>
            <a:pPr marL="0" indent="0" algn="just">
              <a:buNone/>
            </a:pPr>
            <a:r>
              <a:rPr lang="mn-MN" sz="1400" dirty="0"/>
              <a:t>Байгаль дэлхий, биологийн болон соёлын олон төрөл зүйлийг хадгалан хамгаалж, дархлахаас хүн төрөлхтний амьдрал, сайн сайхан байдал, хүмүүн заяа хамаарах болсныг дэлхий нийтээр улам бүр ойлгодог болжээ. Хүн төрөлхтөн энэхүү тулгамдсан асуудлаа шийдвэрлэхэд хүн төрөлхтний соёлын үнэт зүйл,байгаль, соёлын өв онцгой ач холбогдолтойг ч гүнзгий сайн ойлгож эхэлжээ.</a:t>
            </a:r>
          </a:p>
          <a:p>
            <a:pPr marL="0" indent="0" algn="just">
              <a:buNone/>
            </a:pPr>
            <a:endParaRPr lang="en-US" sz="1400" dirty="0"/>
          </a:p>
          <a:p>
            <a:pPr marL="0" indent="0" algn="just">
              <a:buNone/>
            </a:pPr>
            <a:r>
              <a:rPr lang="mn-MN" sz="1400" dirty="0"/>
              <a:t>Тиймийн учир НҮБ-ын Ерөнхий Ассамблей 2015 онд “2030 он хүртэлх тогтвортой хөгжлийн зорилтууд”-аа батлан гаргасан бөгөөд соёл, соёлын өвийн хүчин зүйлийг хөгжүүлж, үүрэг, хувь нэмрийг нь өргөхийг Гишүүн улс орнуудад уриалсан байна. </a:t>
            </a:r>
            <a:endParaRPr lang="en-US" sz="1400" dirty="0"/>
          </a:p>
          <a:p>
            <a:pPr marL="0" indent="0" algn="just">
              <a:buNone/>
            </a:pPr>
            <a:r>
              <a:rPr lang="mn-MN" sz="1400" dirty="0"/>
              <a:t>ЮНЕСКО дэлхий даяар соёлын өвийг хамгаалах талаар эртнээс тууштай тэмцэж, “Дэлхийн байгаль, соёлын өвийг хамгаалах тухай” </a:t>
            </a:r>
            <a:r>
              <a:rPr lang="en-US" sz="1400" dirty="0"/>
              <a:t>(</a:t>
            </a:r>
            <a:r>
              <a:rPr lang="mn-MN" sz="1400" dirty="0"/>
              <a:t>1972</a:t>
            </a:r>
            <a:r>
              <a:rPr lang="en-US" sz="1400" dirty="0"/>
              <a:t>)</a:t>
            </a:r>
            <a:r>
              <a:rPr lang="mn-MN" sz="1400" dirty="0"/>
              <a:t>, “Соёлын биет бус өвийг хамгаалах тухай” </a:t>
            </a:r>
            <a:r>
              <a:rPr lang="en-US" sz="1400" dirty="0"/>
              <a:t>(</a:t>
            </a:r>
            <a:r>
              <a:rPr lang="mn-MN" sz="1400" dirty="0"/>
              <a:t>2003</a:t>
            </a:r>
            <a:r>
              <a:rPr lang="en-US" sz="1400" dirty="0"/>
              <a:t>)</a:t>
            </a:r>
            <a:r>
              <a:rPr lang="mn-MN" sz="1400" dirty="0"/>
              <a:t>, “Соёлын илэрхийллийн олон төрлийг хамгаалах болон хөхиүлэн дэмжих тухай” </a:t>
            </a:r>
            <a:r>
              <a:rPr lang="en-US" sz="1400" dirty="0"/>
              <a:t>(</a:t>
            </a:r>
            <a:r>
              <a:rPr lang="mn-MN" sz="1400" dirty="0"/>
              <a:t>2005</a:t>
            </a:r>
            <a:r>
              <a:rPr lang="en-US" sz="1400" dirty="0"/>
              <a:t>)</a:t>
            </a:r>
            <a:r>
              <a:rPr lang="mn-MN" sz="1400" dirty="0"/>
              <a:t> Конвенцийг тус тус батлан хэрэгжүүлж байна. </a:t>
            </a:r>
          </a:p>
          <a:p>
            <a:pPr marL="0" indent="0" algn="just">
              <a:buNone/>
            </a:pPr>
            <a:endParaRPr lang="en-US" sz="1400" dirty="0"/>
          </a:p>
          <a:p>
            <a:pPr marL="0" indent="0" algn="just">
              <a:buNone/>
            </a:pPr>
            <a:r>
              <a:rPr lang="mn-MN" sz="1400" dirty="0"/>
              <a:t>Монголчууд, Монгол улсын төр, засаг ч энэ зорилгуудыг анхааралдаа авч, соёл, соёлын өвийг хадгалж хамгаалах, дэмжин хөгжүүлэх тухайд тодорхой бодлого, хууль, дүрэм батлан хэрэгжүүлж байна. “Соёлын өвийг хамгаалах тухай” хуулийг 2014 онд шинэчлэн баталж хэрэгжүүлж байгааг монголын ард түмэн сайшаан дэмжиж байгаа билээ. </a:t>
            </a:r>
            <a:endParaRPr lang="en-US" sz="1400" dirty="0"/>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TextBox 1">
            <a:extLst>
              <a:ext uri="{FF2B5EF4-FFF2-40B4-BE49-F238E27FC236}">
                <a16:creationId xmlns:a16="http://schemas.microsoft.com/office/drawing/2014/main" id="{0F887520-B094-465A-91DC-F11B0848E31D}"/>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3000334186"/>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244593"/>
            <a:ext cx="10419644" cy="4832092"/>
          </a:xfrm>
          <a:prstGeom prst="rect">
            <a:avLst/>
          </a:prstGeom>
          <a:noFill/>
          <a:ln w="9525">
            <a:noFill/>
            <a:miter lim="800000"/>
          </a:ln>
        </p:spPr>
        <p:txBody>
          <a:bodyPr wrap="square">
            <a:spAutoFit/>
          </a:bodyPr>
          <a:lstStyle/>
          <a:p>
            <a:pPr marL="0" indent="0" algn="just">
              <a:buNone/>
            </a:pPr>
            <a:r>
              <a:rPr lang="mn-MN" sz="1400" dirty="0"/>
              <a:t>Хэдий амжилт олж байгаа ч түүхэн тодорхой алдаа эндэгдэл, учир шалтгаанаас болж Монгол үндэсний олон сайхан соёлын өв мартагдахад хүрсэн, одоо хотжилт ихсэж нүүдлийн соёлын өв амьдралд уламжлагдан хадгалагдаж хөгжих орон зай хумигдсаар байгаа зэрэг нь монгол хүн бүрийн сэтгэлийг зовоох болоод байна. Үүний сацуу зах зээлд шилжиж буй энэ үед хариуцлагагүй уул уурхай, ашиг хонжоо хайсан бодол сэтгэхүй, сэтгэлзүй газар авч байгаа нь нийгмийн оюун санааны үнэт зүйл, монголын ард түмний эрхэм нандин өв соёл цэцэглэн хөгжиж, нийгмийн амьдралд  сайн сайхныг түгээх боломж, бололцоог нь бүрэн дүүрэн нээж өгөхгүй байна.</a:t>
            </a:r>
          </a:p>
          <a:p>
            <a:pPr marL="0" indent="0" algn="just">
              <a:buNone/>
            </a:pPr>
            <a:endParaRPr lang="en-US" sz="1400" dirty="0"/>
          </a:p>
          <a:p>
            <a:pPr marL="0" indent="0" algn="just">
              <a:buNone/>
            </a:pPr>
            <a:r>
              <a:rPr lang="mn-MN" sz="1400" dirty="0"/>
              <a:t>Эрт цагаас өвгө дээдэс маань аж төрөн амьдарч, амь насаараа хамгаалан хайрлаж, эрхэм танд өвлөн өгсөн эх орон, эх нутаг, өв соёлоо үл тоож, умартан, зарим тохиолдолд түүх соёлын дурсгалт газруудыг ухаж төнхөх, тонож хулгайлах, тахилга шүтлэгтэй ариун дагшин газар нутгийг ухаж сэндийлэх, эвдэлж сүйтгэх зэрэг бусармаг үйлдэл газар авч дасал болж байгаа нь эмгэнэл юм.</a:t>
            </a:r>
          </a:p>
          <a:p>
            <a:pPr marL="0" indent="0" algn="just">
              <a:buNone/>
            </a:pPr>
            <a:endParaRPr lang="en-US" sz="1400" dirty="0"/>
          </a:p>
          <a:p>
            <a:pPr marL="0" indent="0" algn="just">
              <a:buNone/>
            </a:pPr>
            <a:r>
              <a:rPr lang="mn-MN" sz="1400" dirty="0"/>
              <a:t>Соёлын өвийг хамгаалах тухай хуулийг өргөн хүрээнд таниулж ойлгуулахгүй байгаагаас хэрэгжилт хангалтгүй, нийт олон, түүний дотор залуучуудын соёлын өвийн талаарх мэдлэг, ойлголт дутмаг, байгаль, соёлынхоо өвийг хадгалж хамгаалах бодол ухамсар, бишрэл бахдал, итгэл үнэмшил баттай төлөвшиж тогтохгүй байна. </a:t>
            </a:r>
          </a:p>
          <a:p>
            <a:pPr marL="0" indent="0" algn="just">
              <a:buNone/>
            </a:pPr>
            <a:endParaRPr lang="en-US" sz="1400" dirty="0"/>
          </a:p>
          <a:p>
            <a:pPr marL="0" indent="0" algn="just">
              <a:buNone/>
            </a:pPr>
            <a:r>
              <a:rPr lang="mn-MN" sz="1400" dirty="0"/>
              <a:t>Эх нутаг, байгаль, соёлын өвөө хадгалж хамгаалж тэтгэн хөгжүүлэх нь улс орны хөгжил цэцэглэл, үндэсний бодол ухамсар, бахархал болон эх оронч үзэл санааны эх үндсийг бат бэхээр бөхөлж, монголын онцлогтой өвөрмөц сэтгэлгээ, бүтээл туурвил, үйлдвэр үйлчилгээний эх ундаргыг оргилуулан бадрааж байгаа хэрэг юм. Хүмүүс, түүний дотор залуу үеийнхэнд багаас нь эх орон, эх нутаг, өв соёлоо гэсэн сэтгэл, сэтгэхүй, идэвх оролцоо, хичээл зүтгэл суулгах нь ардчилсан нийгмийн зорилго, зах зээлийн харилцааны мөн чанарт харшлахгүй бөгөөд харин ч нийгэмд хүнлэг энэрэнгүй, шударга, бүтээлч, чөлөөт харилцаа, уур амьсгал бүрдүүлэхэд ач тусаа өгнө гэдэгт итгэж байна. </a:t>
            </a:r>
            <a:endParaRPr lang="en-US" sz="1400" dirty="0"/>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259A0999-91F6-442F-8590-A0F93F8673CE}"/>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17382695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p:cNvSpPr/>
          <p:nvPr/>
        </p:nvSpPr>
        <p:spPr>
          <a:xfrm>
            <a:off x="0" y="0"/>
            <a:ext cx="9663113" cy="6858000"/>
          </a:xfrm>
          <a:prstGeom prst="rtTriangle">
            <a:avLst/>
          </a:prstGeom>
          <a:solidFill>
            <a:srgbClr val="2C3B38">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3" name="KSO_Shape"/>
          <p:cNvSpPr/>
          <p:nvPr/>
        </p:nvSpPr>
        <p:spPr>
          <a:xfrm>
            <a:off x="944563" y="3071813"/>
            <a:ext cx="2493962" cy="2463800"/>
          </a:xfrm>
          <a:prstGeom prst="flowChartConnector">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solidFill>
                <a:schemeClr val="tx1"/>
              </a:solidFill>
            </a:endParaRPr>
          </a:p>
        </p:txBody>
      </p:sp>
      <p:sp>
        <p:nvSpPr>
          <p:cNvPr id="10" name="椭圆 9"/>
          <p:cNvSpPr/>
          <p:nvPr/>
        </p:nvSpPr>
        <p:spPr>
          <a:xfrm>
            <a:off x="2306638" y="1501775"/>
            <a:ext cx="641350" cy="641350"/>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3200" dirty="0"/>
              <a:t>1</a:t>
            </a:r>
            <a:endParaRPr lang="zh-CN" altLang="en-US" sz="3200" dirty="0"/>
          </a:p>
        </p:txBody>
      </p:sp>
      <p:sp>
        <p:nvSpPr>
          <p:cNvPr id="15364" name="文本框 4"/>
          <p:cNvSpPr txBox="1">
            <a:spLocks noChangeArrowheads="1"/>
          </p:cNvSpPr>
          <p:nvPr/>
        </p:nvSpPr>
        <p:spPr bwMode="auto">
          <a:xfrm>
            <a:off x="1171575" y="3848100"/>
            <a:ext cx="2620963" cy="708025"/>
          </a:xfrm>
          <a:prstGeom prst="rect">
            <a:avLst/>
          </a:prstGeom>
          <a:noFill/>
          <a:ln w="9525">
            <a:noFill/>
            <a:miter lim="800000"/>
          </a:ln>
        </p:spPr>
        <p:txBody>
          <a:bodyPr>
            <a:spAutoFit/>
          </a:bodyPr>
          <a:lstStyle/>
          <a:p>
            <a:r>
              <a:rPr lang="mn-MN" altLang="zh-CN" sz="4000" dirty="0">
                <a:solidFill>
                  <a:schemeClr val="bg1"/>
                </a:solidFill>
                <a:latin typeface="Calibri" panose="020F0502020204030204" pitchFamily="34" charset="0"/>
              </a:rPr>
              <a:t>   СЭДЭВ</a:t>
            </a:r>
            <a:endParaRPr lang="zh-CN" altLang="en-US" sz="4000" dirty="0">
              <a:solidFill>
                <a:schemeClr val="bg1"/>
              </a:solidFill>
              <a:latin typeface="Calibri" panose="020F0502020204030204" pitchFamily="34" charset="0"/>
            </a:endParaRPr>
          </a:p>
        </p:txBody>
      </p:sp>
      <p:cxnSp>
        <p:nvCxnSpPr>
          <p:cNvPr id="30" name="直接连接符 29"/>
          <p:cNvCxnSpPr/>
          <p:nvPr/>
        </p:nvCxnSpPr>
        <p:spPr>
          <a:xfrm>
            <a:off x="1609725" y="4556125"/>
            <a:ext cx="1528763" cy="0"/>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sp>
        <p:nvSpPr>
          <p:cNvPr id="36" name="椭圆 35"/>
          <p:cNvSpPr/>
          <p:nvPr/>
        </p:nvSpPr>
        <p:spPr>
          <a:xfrm>
            <a:off x="3646488" y="2498725"/>
            <a:ext cx="641350" cy="641350"/>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3200" dirty="0">
                <a:solidFill>
                  <a:schemeClr val="bg1"/>
                </a:solidFill>
              </a:rPr>
              <a:t>2</a:t>
            </a:r>
            <a:endParaRPr lang="zh-CN" altLang="en-US" sz="3200" dirty="0">
              <a:solidFill>
                <a:schemeClr val="bg1"/>
              </a:solidFill>
            </a:endParaRPr>
          </a:p>
        </p:txBody>
      </p:sp>
      <p:sp>
        <p:nvSpPr>
          <p:cNvPr id="37" name="椭圆 36"/>
          <p:cNvSpPr/>
          <p:nvPr/>
        </p:nvSpPr>
        <p:spPr>
          <a:xfrm>
            <a:off x="4913313" y="3429000"/>
            <a:ext cx="641350" cy="641350"/>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3200" dirty="0">
                <a:solidFill>
                  <a:schemeClr val="bg1"/>
                </a:solidFill>
              </a:rPr>
              <a:t>3</a:t>
            </a:r>
            <a:endParaRPr lang="zh-CN" altLang="en-US" sz="3200" dirty="0">
              <a:solidFill>
                <a:schemeClr val="bg1"/>
              </a:solidFill>
            </a:endParaRPr>
          </a:p>
        </p:txBody>
      </p:sp>
      <p:sp>
        <p:nvSpPr>
          <p:cNvPr id="38" name="椭圆 37"/>
          <p:cNvSpPr/>
          <p:nvPr/>
        </p:nvSpPr>
        <p:spPr>
          <a:xfrm>
            <a:off x="6511925" y="4495800"/>
            <a:ext cx="641350" cy="641350"/>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3200" dirty="0">
                <a:solidFill>
                  <a:schemeClr val="bg1"/>
                </a:solidFill>
              </a:rPr>
              <a:t>4</a:t>
            </a:r>
            <a:endParaRPr lang="zh-CN" altLang="en-US" sz="3200" dirty="0">
              <a:solidFill>
                <a:schemeClr val="bg1"/>
              </a:solidFill>
            </a:endParaRPr>
          </a:p>
        </p:txBody>
      </p:sp>
      <p:sp>
        <p:nvSpPr>
          <p:cNvPr id="15369" name="文本框 38"/>
          <p:cNvSpPr txBox="1">
            <a:spLocks noChangeArrowheads="1"/>
          </p:cNvSpPr>
          <p:nvPr/>
        </p:nvSpPr>
        <p:spPr bwMode="auto">
          <a:xfrm>
            <a:off x="3001963" y="1604963"/>
            <a:ext cx="5105400" cy="369332"/>
          </a:xfrm>
          <a:prstGeom prst="rect">
            <a:avLst/>
          </a:prstGeom>
          <a:noFill/>
          <a:ln w="9525">
            <a:noFill/>
            <a:miter lim="800000"/>
          </a:ln>
        </p:spPr>
        <p:txBody>
          <a:bodyPr>
            <a:spAutoFit/>
          </a:bodyPr>
          <a:lstStyle/>
          <a:p>
            <a:r>
              <a:rPr lang="mn-MN" b="1" dirty="0">
                <a:solidFill>
                  <a:schemeClr val="bg1"/>
                </a:solidFill>
              </a:rPr>
              <a:t>Төслийн танилцуулга</a:t>
            </a:r>
            <a:endParaRPr lang="zh-CN" altLang="en-US" dirty="0">
              <a:solidFill>
                <a:schemeClr val="bg1"/>
              </a:solidFill>
              <a:latin typeface="Calibri" panose="020F0502020204030204" pitchFamily="34" charset="0"/>
            </a:endParaRPr>
          </a:p>
        </p:txBody>
      </p:sp>
      <p:sp>
        <p:nvSpPr>
          <p:cNvPr id="15370" name="文本框 39"/>
          <p:cNvSpPr txBox="1">
            <a:spLocks noChangeArrowheads="1"/>
          </p:cNvSpPr>
          <p:nvPr/>
        </p:nvSpPr>
        <p:spPr bwMode="auto">
          <a:xfrm>
            <a:off x="4287838" y="2414658"/>
            <a:ext cx="7029803" cy="646331"/>
          </a:xfrm>
          <a:prstGeom prst="rect">
            <a:avLst/>
          </a:prstGeom>
          <a:noFill/>
          <a:ln w="9525">
            <a:noFill/>
            <a:miter lim="800000"/>
          </a:ln>
        </p:spPr>
        <p:txBody>
          <a:bodyPr wrap="square">
            <a:spAutoFit/>
          </a:bodyPr>
          <a:lstStyle/>
          <a:p>
            <a:r>
              <a:rPr lang="mn-MN" b="1" dirty="0">
                <a:solidFill>
                  <a:schemeClr val="bg1"/>
                </a:solidFill>
              </a:rPr>
              <a:t>“</a:t>
            </a:r>
            <a:r>
              <a:rPr lang="en-US" b="1" dirty="0" err="1">
                <a:solidFill>
                  <a:schemeClr val="bg1"/>
                </a:solidFill>
              </a:rPr>
              <a:t>Эх</a:t>
            </a:r>
            <a:r>
              <a:rPr lang="en-US" b="1" dirty="0">
                <a:solidFill>
                  <a:schemeClr val="bg1"/>
                </a:solidFill>
              </a:rPr>
              <a:t> </a:t>
            </a:r>
            <a:r>
              <a:rPr lang="en-US" b="1" dirty="0" err="1">
                <a:solidFill>
                  <a:schemeClr val="bg1"/>
                </a:solidFill>
              </a:rPr>
              <a:t>нутаг</a:t>
            </a:r>
            <a:r>
              <a:rPr lang="en-US" b="1" dirty="0">
                <a:solidFill>
                  <a:schemeClr val="bg1"/>
                </a:solidFill>
              </a:rPr>
              <a:t>, </a:t>
            </a:r>
            <a:r>
              <a:rPr lang="en-US" b="1" dirty="0" err="1">
                <a:solidFill>
                  <a:schemeClr val="bg1"/>
                </a:solidFill>
              </a:rPr>
              <a:t>өв</a:t>
            </a:r>
            <a:r>
              <a:rPr lang="en-US" b="1" dirty="0">
                <a:solidFill>
                  <a:schemeClr val="bg1"/>
                </a:solidFill>
              </a:rPr>
              <a:t> </a:t>
            </a:r>
            <a:r>
              <a:rPr lang="en-US" b="1" dirty="0" err="1">
                <a:solidFill>
                  <a:schemeClr val="bg1"/>
                </a:solidFill>
              </a:rPr>
              <a:t>соёлоо</a:t>
            </a:r>
            <a:r>
              <a:rPr lang="en-US" b="1" dirty="0">
                <a:solidFill>
                  <a:schemeClr val="bg1"/>
                </a:solidFill>
              </a:rPr>
              <a:t> </a:t>
            </a:r>
            <a:r>
              <a:rPr lang="en-US" b="1" dirty="0" err="1">
                <a:solidFill>
                  <a:schemeClr val="bg1"/>
                </a:solidFill>
              </a:rPr>
              <a:t>эрхэмлэн</a:t>
            </a:r>
            <a:r>
              <a:rPr lang="en-US" b="1" dirty="0">
                <a:solidFill>
                  <a:schemeClr val="bg1"/>
                </a:solidFill>
              </a:rPr>
              <a:t> </a:t>
            </a:r>
            <a:r>
              <a:rPr lang="mn-MN" b="1" dirty="0">
                <a:solidFill>
                  <a:schemeClr val="bg1"/>
                </a:solidFill>
              </a:rPr>
              <a:t>дээдэлье” Монгол түмний Их Аян зохион байгуулах тухай Уриалга</a:t>
            </a:r>
            <a:endParaRPr lang="zh-CN" altLang="en-US" dirty="0">
              <a:solidFill>
                <a:schemeClr val="bg1"/>
              </a:solidFill>
              <a:latin typeface="Calibri" panose="020F0502020204030204" pitchFamily="34" charset="0"/>
            </a:endParaRPr>
          </a:p>
        </p:txBody>
      </p:sp>
      <p:sp>
        <p:nvSpPr>
          <p:cNvPr id="15371" name="文本框 40"/>
          <p:cNvSpPr txBox="1">
            <a:spLocks noChangeArrowheads="1"/>
          </p:cNvSpPr>
          <p:nvPr/>
        </p:nvSpPr>
        <p:spPr bwMode="auto">
          <a:xfrm>
            <a:off x="5656263" y="3429000"/>
            <a:ext cx="5836179" cy="646331"/>
          </a:xfrm>
          <a:prstGeom prst="rect">
            <a:avLst/>
          </a:prstGeom>
          <a:noFill/>
          <a:ln w="9525">
            <a:noFill/>
            <a:miter lim="800000"/>
          </a:ln>
        </p:spPr>
        <p:txBody>
          <a:bodyPr wrap="square">
            <a:spAutoFit/>
          </a:bodyPr>
          <a:lstStyle/>
          <a:p>
            <a:r>
              <a:rPr lang="mn-MN" b="1" dirty="0">
                <a:solidFill>
                  <a:schemeClr val="bg1"/>
                </a:solidFill>
              </a:rPr>
              <a:t>Монгол түмний Их аяны хүрээнд ураг удам, хүн бүрийн</a:t>
            </a:r>
            <a:r>
              <a:rPr lang="mn-MN" dirty="0">
                <a:solidFill>
                  <a:schemeClr val="bg1"/>
                </a:solidFill>
              </a:rPr>
              <a:t> </a:t>
            </a:r>
            <a:r>
              <a:rPr lang="mn-MN" b="1" dirty="0">
                <a:solidFill>
                  <a:schemeClr val="bg1"/>
                </a:solidFill>
              </a:rPr>
              <a:t>эрхэмлэн гүйцэтгэж хэвшүүлэх зүйл</a:t>
            </a:r>
            <a:endParaRPr lang="zh-CN" altLang="en-US" dirty="0">
              <a:solidFill>
                <a:schemeClr val="bg1"/>
              </a:solidFill>
              <a:latin typeface="Calibri" panose="020F0502020204030204" pitchFamily="34" charset="0"/>
            </a:endParaRPr>
          </a:p>
        </p:txBody>
      </p:sp>
      <p:sp>
        <p:nvSpPr>
          <p:cNvPr id="15372" name="文本框 41"/>
          <p:cNvSpPr txBox="1">
            <a:spLocks noChangeArrowheads="1"/>
          </p:cNvSpPr>
          <p:nvPr/>
        </p:nvSpPr>
        <p:spPr bwMode="auto">
          <a:xfrm>
            <a:off x="7338218" y="4490819"/>
            <a:ext cx="5103813" cy="646331"/>
          </a:xfrm>
          <a:prstGeom prst="rect">
            <a:avLst/>
          </a:prstGeom>
          <a:noFill/>
          <a:ln w="9525">
            <a:noFill/>
            <a:miter lim="800000"/>
          </a:ln>
        </p:spPr>
        <p:txBody>
          <a:bodyPr>
            <a:spAutoFit/>
          </a:bodyPr>
          <a:lstStyle/>
          <a:p>
            <a:r>
              <a:rPr lang="mn-MN" b="1" dirty="0">
                <a:solidFill>
                  <a:schemeClr val="bg1"/>
                </a:solidFill>
              </a:rPr>
              <a:t>Тахилга шүтлэгт нутгийг судалж тодорхойлоход анхаарах зүйлс</a:t>
            </a:r>
            <a:endParaRPr lang="zh-CN" altLang="en-US" dirty="0">
              <a:solidFill>
                <a:schemeClr val="bg1"/>
              </a:solidFill>
              <a:latin typeface="Calibri" panose="020F0502020204030204" pitchFamily="34" charset="0"/>
            </a:endParaRPr>
          </a:p>
        </p:txBody>
      </p:sp>
      <p:sp>
        <p:nvSpPr>
          <p:cNvPr id="43" name="椭圆 42"/>
          <p:cNvSpPr/>
          <p:nvPr/>
        </p:nvSpPr>
        <p:spPr>
          <a:xfrm>
            <a:off x="1309688" y="4502150"/>
            <a:ext cx="93662" cy="1095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244593"/>
            <a:ext cx="10419644" cy="4185761"/>
          </a:xfrm>
          <a:prstGeom prst="rect">
            <a:avLst/>
          </a:prstGeom>
          <a:noFill/>
          <a:ln w="9525">
            <a:noFill/>
            <a:miter lim="800000"/>
          </a:ln>
        </p:spPr>
        <p:txBody>
          <a:bodyPr wrap="square">
            <a:spAutoFit/>
          </a:bodyPr>
          <a:lstStyle/>
          <a:p>
            <a:pPr marL="0" indent="0" algn="just">
              <a:buNone/>
            </a:pPr>
            <a:r>
              <a:rPr lang="mn-MN" sz="1400" dirty="0"/>
              <a:t>Энэ бүхнээс ургуулваас Монгол улсад эх оронч үзэл, сэтгэл болоод байгаль, соёлын өвийг хамгаалж, тэтгэн хөгжүүлэх зорилт бол төр засгийн, байгаль орчин, соёлын асуудал хариуцсан яамдын үүрэг төдийгүй монгол хүн бүр, Монгол улсын иргэн бүр,  ураг удмынхан, нутаг усныхан, айл өрх бүр, төрийн болон төрийн бус бүх байгууллага, түүний дотор бүх шатны сургууль, боловсрол, соёлын байгууллага, шашны байгууллага, мэдээллийн бүхий л хэрэгсэл, аж ахуйн нэгж байгууллага, сум, багийн Засаг даргын идэвхтэй үүрэг оролцоог шаардсан, бүх нийтийн үйл хэрэг гэдэг нь ойлгомжтой. </a:t>
            </a:r>
          </a:p>
          <a:p>
            <a:pPr marL="0" indent="0" algn="just">
              <a:buNone/>
            </a:pPr>
            <a:endParaRPr lang="en-US" sz="1400" dirty="0"/>
          </a:p>
          <a:p>
            <a:pPr marL="0" indent="0" algn="just">
              <a:buNone/>
            </a:pPr>
            <a:r>
              <a:rPr lang="mn-MN" sz="1400" dirty="0"/>
              <a:t>Учир иймд дээр дурдсан Монголчуудын түүхийн бахархалт үйл явдлуудын тэмдэглэлт их ойнуудыг угтан эх орон, эх нутаг, байгаль, соёлын өвөө хайрлан хамгаалж, тэтгэн дээдлэхэд хүн бүр, байгууллага бүр оролцож, өөрийн хувь нэмрээ оруулсан бүх нийтийн үйл хэрэг болгох зорилгоор </a:t>
            </a:r>
            <a:r>
              <a:rPr lang="mn-MN" sz="1400" b="1" dirty="0"/>
              <a:t>“ Эх нутаг, өв соёлоо эрхэмлэн дээдэлье” </a:t>
            </a:r>
            <a:r>
              <a:rPr lang="mn-MN" sz="1400" dirty="0"/>
              <a:t>Монгол түмний их аянг улс орон даяар өрнүүлэх нь үр дүнгээ өгнө гэдэгт бид эргэлзэхгүй байна. </a:t>
            </a:r>
          </a:p>
          <a:p>
            <a:pPr marL="0" indent="0" algn="just">
              <a:buNone/>
            </a:pPr>
            <a:endParaRPr lang="en-US" sz="1400" dirty="0"/>
          </a:p>
          <a:p>
            <a:pPr marL="0" indent="0" algn="just">
              <a:buNone/>
            </a:pPr>
            <a:r>
              <a:rPr lang="mn-MN" sz="1400" dirty="0"/>
              <a:t>Энэ Их Аяныг амжилтанд хүргэхэд хүн бүрийн оролцоо, хүчин зүтгэл хэрэгтэй байна. Монгол улсын төр, Засгаас Их Аяныг зохион байгуулахад бүх талын дэмжлэг үзүүлж, хүн бүрийн эх орноо, өв соёлоо гэсэн халуун оргилуун сэтгэлийг бадрааж бүх нийтийн үйлс болгоосой гэж бид хүсч байна.</a:t>
            </a:r>
          </a:p>
          <a:p>
            <a:pPr marL="0" indent="0" algn="just">
              <a:buNone/>
            </a:pPr>
            <a:endParaRPr lang="en-US" sz="1400" dirty="0"/>
          </a:p>
          <a:p>
            <a:pPr marL="0" indent="0" algn="just">
              <a:buNone/>
            </a:pPr>
            <a:r>
              <a:rPr lang="mn-MN" sz="1400" dirty="0"/>
              <a:t>Монголчуудын энэхүү Их Аяныг өрнүүлж, зохион байгуулахад Монгол улсын БОАЖЯ, БСШУСЯ, СУГ, Аймаг, хот, сум, дүүрэг, багийн Засаг даргын Тамгын Газар, бүх шатны сургууль, соёлын байгууллага, шашны байгууллага, залуучуудын болон ахмадын байгууллага, ТББ-ууд, улсын болон хувийн ААН байгууллагууд, ард иргэд идэвхтэй оролцон дэмжиж үндэснийхээ өв соёлыг хайрлан хамгаалж, дээдлэн хөгжүүлэхийг уриалж байна. </a:t>
            </a:r>
            <a:endParaRPr lang="en-US" sz="1400" dirty="0"/>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79D706A3-881D-447B-A785-4169D6EBF61B}"/>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3</a:t>
            </a:r>
            <a:endParaRPr lang="en-US" dirty="0">
              <a:solidFill>
                <a:schemeClr val="bg1"/>
              </a:solidFill>
            </a:endParaRPr>
          </a:p>
        </p:txBody>
      </p:sp>
    </p:spTree>
    <p:extLst>
      <p:ext uri="{BB962C8B-B14F-4D97-AF65-F5344CB8AC3E}">
        <p14:creationId xmlns:p14="http://schemas.microsoft.com/office/powerpoint/2010/main" val="3180574874"/>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2413337"/>
            <a:ext cx="10419644" cy="2862322"/>
          </a:xfrm>
          <a:prstGeom prst="rect">
            <a:avLst/>
          </a:prstGeom>
          <a:noFill/>
          <a:ln w="9525">
            <a:noFill/>
            <a:miter lim="800000"/>
          </a:ln>
        </p:spPr>
        <p:txBody>
          <a:bodyPr wrap="square">
            <a:spAutoFit/>
          </a:bodyPr>
          <a:lstStyle/>
          <a:p>
            <a:pPr marL="0" indent="0" algn="ctr">
              <a:buNone/>
            </a:pPr>
            <a:r>
              <a:rPr lang="mn-MN" dirty="0"/>
              <a:t>Уриалга гаргасан: </a:t>
            </a:r>
            <a:endParaRPr lang="en-US" dirty="0"/>
          </a:p>
          <a:p>
            <a:pPr marL="0" indent="0" algn="ctr">
              <a:buNone/>
            </a:pPr>
            <a:r>
              <a:rPr lang="mn-MN" dirty="0"/>
              <a:t>ЮНЕСКО-ийн батламжит </a:t>
            </a:r>
            <a:r>
              <a:rPr lang="en-US" dirty="0"/>
              <a:t>“</a:t>
            </a:r>
            <a:r>
              <a:rPr lang="mn-MN" dirty="0"/>
              <a:t>Байгаль, соёлын өвийг хамгаалах сан</a:t>
            </a:r>
            <a:r>
              <a:rPr lang="en-US" dirty="0"/>
              <a:t>” </a:t>
            </a:r>
            <a:r>
              <a:rPr lang="mn-MN" dirty="0"/>
              <a:t>ТББ-ын Тэргүүн, МУСГЗ, Доктор, Профессор Норовын Уртнасан </a:t>
            </a:r>
            <a:endParaRPr lang="en-US" dirty="0"/>
          </a:p>
          <a:p>
            <a:pPr marL="0" indent="0" algn="ctr">
              <a:buNone/>
            </a:pPr>
            <a:r>
              <a:rPr lang="mn-MN" dirty="0"/>
              <a:t> </a:t>
            </a:r>
            <a:endParaRPr lang="en-US" dirty="0"/>
          </a:p>
          <a:p>
            <a:pPr marL="0" indent="0" algn="ctr">
              <a:buNone/>
            </a:pPr>
            <a:r>
              <a:rPr lang="mn-MN" dirty="0"/>
              <a:t>2018 оны 10 дугаар сарын 17-ны өдөр</a:t>
            </a:r>
          </a:p>
          <a:p>
            <a:pPr marL="0" indent="0" algn="ctr">
              <a:buNone/>
            </a:pPr>
            <a:endParaRPr lang="en-US" dirty="0"/>
          </a:p>
          <a:p>
            <a:pPr marL="0" indent="0" algn="ctr">
              <a:buNone/>
            </a:pPr>
            <a:r>
              <a:rPr lang="mn-MN" b="1" dirty="0"/>
              <a:t>Жич: Уриалгыг Монгол улсад ажиллаж байгаа 100 гаруй ТББ, 2018 оны 10 дугаар сарын 17-18-ны өдрүүдэд Улаанбаатар хотноо чуулсан “Монгол улсын Соёлын өвийн Анхдугаар Зөвлөлгөөн”-ний бүх оролцогч гарын үсгээ зурж дэмжсэн болно. </a:t>
            </a:r>
            <a:endParaRPr lang="en-US" dirty="0"/>
          </a:p>
          <a:p>
            <a:pPr marL="0" indent="0">
              <a:buNone/>
            </a:pPr>
            <a:endParaRPr lang="en-US" dirty="0"/>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30E61299-4BD9-4E55-8242-87A469F35261}"/>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4</a:t>
            </a:r>
            <a:endParaRPr lang="en-US" dirty="0">
              <a:solidFill>
                <a:schemeClr val="bg1"/>
              </a:solidFill>
            </a:endParaRPr>
          </a:p>
        </p:txBody>
      </p:sp>
    </p:spTree>
    <p:extLst>
      <p:ext uri="{BB962C8B-B14F-4D97-AF65-F5344CB8AC3E}">
        <p14:creationId xmlns:p14="http://schemas.microsoft.com/office/powerpoint/2010/main" val="1881919859"/>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8"/>
          <p:cNvSpPr txBox="1">
            <a:spLocks noChangeArrowheads="1"/>
          </p:cNvSpPr>
          <p:nvPr/>
        </p:nvSpPr>
        <p:spPr bwMode="auto">
          <a:xfrm>
            <a:off x="2944370" y="3639960"/>
            <a:ext cx="7008107" cy="1015663"/>
          </a:xfrm>
          <a:prstGeom prst="rect">
            <a:avLst/>
          </a:prstGeom>
          <a:noFill/>
          <a:ln w="9525">
            <a:noFill/>
            <a:miter lim="800000"/>
          </a:ln>
        </p:spPr>
        <p:txBody>
          <a:bodyPr wrap="square">
            <a:spAutoFit/>
          </a:bodyPr>
          <a:lstStyle/>
          <a:p>
            <a:pPr algn="ctr"/>
            <a:r>
              <a:rPr lang="mn-MN" sz="2000" b="1" dirty="0">
                <a:solidFill>
                  <a:schemeClr val="bg1"/>
                </a:solidFill>
              </a:rPr>
              <a:t>“Эх Нутаг, Өв Соёлоо Эрхэмлэн Дээдэлье” Монгол түмний Их аяны хүрээнд дор дурдсан ёс заншил, зан үйлийг хэвшил болгохыг санал болгож байна.</a:t>
            </a:r>
            <a:r>
              <a:rPr lang="mn-MN" sz="2000" dirty="0">
                <a:solidFill>
                  <a:schemeClr val="bg1"/>
                </a:solidFill>
              </a:rPr>
              <a:t> </a:t>
            </a:r>
            <a:endParaRPr lang="en-US" sz="2000" dirty="0">
              <a:solidFill>
                <a:schemeClr val="bg1"/>
              </a:solidFill>
            </a:endParaRPr>
          </a:p>
        </p:txBody>
      </p:sp>
      <p:cxnSp>
        <p:nvCxnSpPr>
          <p:cNvPr id="15" name="直接连接符 14"/>
          <p:cNvCxnSpPr>
            <a:cxnSpLocks/>
          </p:cNvCxnSpPr>
          <p:nvPr/>
        </p:nvCxnSpPr>
        <p:spPr>
          <a:xfrm flipV="1">
            <a:off x="3446857" y="3639960"/>
            <a:ext cx="5900343" cy="14981"/>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a:cxnSpLocks/>
          </p:cNvCxnSpPr>
          <p:nvPr/>
        </p:nvCxnSpPr>
        <p:spPr>
          <a:xfrm flipV="1">
            <a:off x="2944369" y="4774546"/>
            <a:ext cx="6854387" cy="1"/>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sp>
        <p:nvSpPr>
          <p:cNvPr id="14340" name="文本框 16"/>
          <p:cNvSpPr txBox="1">
            <a:spLocks noChangeArrowheads="1"/>
          </p:cNvSpPr>
          <p:nvPr/>
        </p:nvSpPr>
        <p:spPr bwMode="auto">
          <a:xfrm>
            <a:off x="1686674" y="1925378"/>
            <a:ext cx="9369776" cy="1292662"/>
          </a:xfrm>
          <a:prstGeom prst="rect">
            <a:avLst/>
          </a:prstGeom>
          <a:noFill/>
          <a:ln w="9525">
            <a:noFill/>
            <a:miter lim="800000"/>
          </a:ln>
        </p:spPr>
        <p:txBody>
          <a:bodyPr wrap="square">
            <a:spAutoFit/>
          </a:bodyPr>
          <a:lstStyle/>
          <a:p>
            <a:pPr algn="ctr"/>
            <a:r>
              <a:rPr lang="mn-MN" sz="2600" b="1" dirty="0">
                <a:solidFill>
                  <a:schemeClr val="bg1"/>
                </a:solidFill>
              </a:rPr>
              <a:t>“Эх нутаг, өв соёлоо эрхэмлэн дээдэлье” </a:t>
            </a:r>
            <a:br>
              <a:rPr lang="en-US" sz="2600" dirty="0">
                <a:solidFill>
                  <a:schemeClr val="bg1"/>
                </a:solidFill>
              </a:rPr>
            </a:br>
            <a:r>
              <a:rPr lang="mn-MN" sz="2600" b="1" dirty="0">
                <a:solidFill>
                  <a:schemeClr val="bg1"/>
                </a:solidFill>
              </a:rPr>
              <a:t>Монгол түмний Их аяны хүрээнд ураг удам, хүн бүрийн</a:t>
            </a:r>
            <a:br>
              <a:rPr lang="en-US" sz="2600" dirty="0">
                <a:solidFill>
                  <a:schemeClr val="bg1"/>
                </a:solidFill>
              </a:rPr>
            </a:br>
            <a:r>
              <a:rPr lang="mn-MN" sz="2600" b="1" dirty="0">
                <a:solidFill>
                  <a:schemeClr val="bg1"/>
                </a:solidFill>
              </a:rPr>
              <a:t> эрхэмлэн гүйцэтгэж хэвшүүлэх зүйл</a:t>
            </a:r>
            <a:endParaRPr lang="zh-CN" altLang="en-US" sz="2600" b="1" dirty="0">
              <a:solidFill>
                <a:schemeClr val="bg1"/>
              </a:solidFill>
              <a:latin typeface="Calibri" panose="020F0502020204030204" pitchFamily="34" charset="0"/>
            </a:endParaRPr>
          </a:p>
        </p:txBody>
      </p:sp>
      <p:sp>
        <p:nvSpPr>
          <p:cNvPr id="18" name="椭圆 17"/>
          <p:cNvSpPr/>
          <p:nvPr/>
        </p:nvSpPr>
        <p:spPr>
          <a:xfrm>
            <a:off x="54721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9" name="椭圆 18"/>
          <p:cNvSpPr/>
          <p:nvPr/>
        </p:nvSpPr>
        <p:spPr>
          <a:xfrm>
            <a:off x="60309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椭圆 19"/>
          <p:cNvSpPr/>
          <p:nvPr/>
        </p:nvSpPr>
        <p:spPr>
          <a:xfrm>
            <a:off x="65897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椭圆 20"/>
          <p:cNvSpPr/>
          <p:nvPr/>
        </p:nvSpPr>
        <p:spPr>
          <a:xfrm>
            <a:off x="7148513" y="4864100"/>
            <a:ext cx="93662" cy="1095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6" name="直接连接符 25"/>
          <p:cNvCxnSpPr/>
          <p:nvPr/>
        </p:nvCxnSpPr>
        <p:spPr>
          <a:xfrm>
            <a:off x="3767138" y="1517650"/>
            <a:ext cx="1050925" cy="654050"/>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445000" y="2117725"/>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585075" y="2811463"/>
            <a:ext cx="1050925" cy="655637"/>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375650" y="3059113"/>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2816766"/>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244593"/>
            <a:ext cx="10419644" cy="4616648"/>
          </a:xfrm>
          <a:prstGeom prst="rect">
            <a:avLst/>
          </a:prstGeom>
          <a:noFill/>
          <a:ln w="9525">
            <a:noFill/>
            <a:miter lim="800000"/>
          </a:ln>
        </p:spPr>
        <p:txBody>
          <a:bodyPr wrap="square">
            <a:spAutoFit/>
          </a:bodyPr>
          <a:lstStyle/>
          <a:p>
            <a:pPr marL="514350" indent="-514350">
              <a:buFont typeface="+mj-lt"/>
              <a:buAutoNum type="arabicPeriod"/>
            </a:pPr>
            <a:r>
              <a:rPr lang="mn-MN" sz="1400" dirty="0"/>
              <a:t>Айл өрх бүр угийн бичгээ нандигнан хөтөлж, он оноор баяжуулж, үр хүүхдүүддээ зааж сурган өвлөж байх, ураг удмын уулзалт, баяр хийж, шүтээн газар нутагтаа хүндэтгэл үзүүлж байх</a:t>
            </a:r>
            <a:r>
              <a:rPr lang="en-US" sz="1400" dirty="0"/>
              <a:t>; </a:t>
            </a:r>
          </a:p>
          <a:p>
            <a:pPr marL="514350" indent="-514350">
              <a:buFont typeface="+mj-lt"/>
              <a:buAutoNum type="arabicPeriod"/>
            </a:pPr>
            <a:r>
              <a:rPr lang="mn-MN" sz="1400" dirty="0"/>
              <a:t>Өвөг дээдсээс ураг удамдаа үе дамжуулан уламжлан үлдээсэн газар нутгийнхаа газар усны нэрүүд, шүтээн болгон хайрлан тахиж ирсэн газар нутаг, байгаль, түүх соёлын дурсгалууд, өвөг дээдэс, ураг удмынхнаа оршоон шүншиглэж ирсэн ариун газруудыг олж тогтоон, тэдгээрийн түүх, утга учир, бэлгэдэл, үлгэр, домог яриа, ерөөл, магтаал, зохиол бүтээл гэх зэрэг холбогдох мэдээллээр баяжуулж, үр хүүхэддээ ярьж ой ухаанд нь суулган сэтгэлд нь шингээж байх</a:t>
            </a:r>
            <a:r>
              <a:rPr lang="en-US" sz="1400" dirty="0"/>
              <a:t>; </a:t>
            </a:r>
          </a:p>
          <a:p>
            <a:pPr marL="514350" indent="-514350">
              <a:buFont typeface="+mj-lt"/>
              <a:buAutoNum type="arabicPeriod"/>
            </a:pPr>
            <a:r>
              <a:rPr lang="mn-MN" sz="1400" dirty="0"/>
              <a:t>Ураг удмаараа уламжлан тахилгын зан үйл хийж ирсэн газар нутаг </a:t>
            </a:r>
            <a:r>
              <a:rPr lang="en-US" sz="1400" dirty="0"/>
              <a:t>(</a:t>
            </a:r>
            <a:r>
              <a:rPr lang="mn-MN" sz="1400" dirty="0"/>
              <a:t>уул ус, гол мөрний эх, хөшөө дурсгал, онцгой хад, мод гэх мэт</a:t>
            </a:r>
            <a:r>
              <a:rPr lang="en-US" sz="1400" dirty="0"/>
              <a:t>)</a:t>
            </a:r>
            <a:r>
              <a:rPr lang="mn-MN" sz="1400" dirty="0"/>
              <a:t>, түүний орчин тойрныг аль болох онгон дагшин байдлаар нь хамгаалж тэтгэх, улам бүр гоё сайхан үзэмжтэй болгож, агуулга бэлэгдэлд нь нийцүүлэн засаж, тохижуулах, ариутган цэвэрлэх, байгалийн гамшиг (үер ус, гал түймэр, аянга цахилгаан)-аас урьдчилан сэргийлэх, цаг уурын өөрчлөлт, дулаарал, цөлжилт, хуурайшилт зэрэгт дасан зохицох, сэргийлэх арга хэмжээ авах</a:t>
            </a:r>
            <a:r>
              <a:rPr lang="en-US" sz="1400" dirty="0"/>
              <a:t>;</a:t>
            </a:r>
          </a:p>
          <a:p>
            <a:pPr marL="514350" indent="-514350">
              <a:buFont typeface="+mj-lt"/>
              <a:buAutoNum type="arabicPeriod"/>
            </a:pPr>
            <a:r>
              <a:rPr lang="mn-MN" sz="1400" dirty="0"/>
              <a:t>Айл гэр, ураг удам, нутаг усныхан сум, багаараа уул усны тахилгын зан үйл хийхдээ эртнээс сайтар бэлтгэж, тахилгад оролцогчид нь төрсөн, эх нутгийн шүтээн газар нутгаа өвөг дээдсээс бидэнд үеэс үед уламжилж өгсөн, тэдний бие сэтгэл, итгэл үнэмшил, өв соёл нэвт шингэсэн, юугаарч орлуулашгүй ариун дагшин газар шороо, агаар ус гэж чин сэтгэл, сүсэг итгэл, нэн хү</a:t>
            </a:r>
            <a:r>
              <a:rPr lang="en-US" sz="1400" dirty="0"/>
              <a:t>н</a:t>
            </a:r>
            <a:r>
              <a:rPr lang="mn-MN" sz="1400" dirty="0"/>
              <a:t>дэтгэлтэйгээр оролцож байх</a:t>
            </a:r>
            <a:r>
              <a:rPr lang="en-US" sz="1400" dirty="0"/>
              <a:t>;</a:t>
            </a:r>
          </a:p>
          <a:p>
            <a:pPr marL="514350" indent="-514350">
              <a:buFont typeface="+mj-lt"/>
              <a:buAutoNum type="arabicPeriod"/>
            </a:pPr>
            <a:r>
              <a:rPr lang="mn-MN" sz="1400" dirty="0"/>
              <a:t>Шүтээн газар нутагтаа </a:t>
            </a:r>
            <a:r>
              <a:rPr lang="en-US" sz="1400" dirty="0"/>
              <a:t>(</a:t>
            </a:r>
            <a:r>
              <a:rPr lang="mn-MN" sz="1400" dirty="0"/>
              <a:t>газартаа</a:t>
            </a:r>
            <a:r>
              <a:rPr lang="en-US" sz="1400" dirty="0"/>
              <a:t>)</a:t>
            </a:r>
            <a:r>
              <a:rPr lang="mn-MN" sz="1400" dirty="0"/>
              <a:t> Тахилгын зан үйл үйлдэхдээ хүмүүс тэр газрын үнэ цэн, утга учрын талаар гүнзгий мэдлэг ойлголттой байх, бусдын зөв зан үйлдлийг чин санаанаасаа даган үйлдэх, шүтээн газар нутгийнхаа тахилгын сан судрыг олж хэрэглэх, аль болохоор монгол хэлээрээ ном хурах, шүтээн газар нутгийн үнэ цэнийн тухай, энэ газрыг хайрлан хамгаалж өнөөг хүргэсэн ураг удмын болон нутаг усныхны алдар хүндтэй өвөг дээдсийн нэр алдрыг магтан алдаршуулсан ерөөл, магтаал, шүлэг найраглал туурвиж тахилын зан үйлийн үеэр олонд уншин сонордуулж байх</a:t>
            </a:r>
            <a:r>
              <a:rPr lang="en-US" sz="1400" dirty="0"/>
              <a:t>;</a:t>
            </a:r>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6104FAD8-25AA-4557-A152-B8C64D2AE41D}"/>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3362963149"/>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244593"/>
            <a:ext cx="10419644" cy="4154984"/>
          </a:xfrm>
          <a:prstGeom prst="rect">
            <a:avLst/>
          </a:prstGeom>
          <a:noFill/>
          <a:ln w="9525">
            <a:noFill/>
            <a:miter lim="800000"/>
          </a:ln>
        </p:spPr>
        <p:txBody>
          <a:bodyPr wrap="square">
            <a:spAutoFit/>
          </a:bodyPr>
          <a:lstStyle/>
          <a:p>
            <a:pPr marL="514350" indent="-514350">
              <a:buAutoNum type="arabicPeriod" startAt="6"/>
            </a:pPr>
            <a:r>
              <a:rPr lang="mn-MN" sz="1200" dirty="0"/>
              <a:t>Бөөгийн болон бурханы шашны зан үйл үйлдэхээр болбол аль болох олон түмэнд ойлгомжтой, хүнлэг энэрэнгүй</a:t>
            </a:r>
            <a:r>
              <a:rPr lang="en-US" sz="1200" dirty="0"/>
              <a:t>,</a:t>
            </a:r>
            <a:r>
              <a:rPr lang="mn-MN" sz="1200" dirty="0"/>
              <a:t> эх нутаг, өв соёл, өвөг дээдсийн ариун шүтээн газрыг хамгаалан тэтгэхэд уриалсан, шүтээн уул ус болон өвгөд дээдсийн сүнс сүлднээс сайн сайхан, аз жаргал, эрүүл энхийг болон хур бороо, ургамал ногоо элбэг дэлбэг байлгахыг аргадан хүссэн, аливаа буруу үйл, нүгэл хилэнцийг өршөөн хэлтрүүлэхийг гуйсан агуулгатай, оролцогчдын сүсэг бишрэл төрүүлсэн, оюун сэтгэлийг ариусган, таашаал сонирхол татсан байхаар гүйцэтгэж байх</a:t>
            </a:r>
            <a:r>
              <a:rPr lang="en-US" sz="1200" dirty="0"/>
              <a:t>;</a:t>
            </a:r>
          </a:p>
          <a:p>
            <a:pPr marL="514350" indent="-514350">
              <a:buAutoNum type="arabicPeriod" startAt="6"/>
            </a:pPr>
            <a:r>
              <a:rPr lang="mn-MN" sz="1200" dirty="0"/>
              <a:t>Тахилгын зан үйлийг үйлдэхдээ тухайн ураг удмынхан, нутаг усныхны сайн сайхан ёс заншил, ёс цээрийг даган мөрдөж, байгаль, хүрээлэн буй орчин бохирдуулах, газар шороо, мод ургамал талхлаж сүйтгэх, амьтны амь таслах, цус гаргах, хог буртаг тарих, архи дарс ууж согтуурах, хэрүүл маргаан өдөөх, цээртэй үг хэллэг хэрэглэх, ёс бус авир гаргах зэргийг хатуу цээрлэн, хууль ёс, дэг жаягийг эрхэмлэн сахиж, чухамхүү өвөг дээдсээс бидэнд уламжилсан газар нутгаа эрхэмлэн тэтгэх оюун сэтгэлээр хандаж байх</a:t>
            </a:r>
            <a:r>
              <a:rPr lang="en-US" sz="1200" dirty="0"/>
              <a:t>;</a:t>
            </a:r>
            <a:endParaRPr lang="mn-MN" sz="1200" dirty="0"/>
          </a:p>
          <a:p>
            <a:pPr marL="514350" indent="-514350">
              <a:buAutoNum type="arabicPeriod" startAt="6"/>
            </a:pPr>
            <a:r>
              <a:rPr lang="mn-MN" sz="1200" dirty="0"/>
              <a:t>А</a:t>
            </a:r>
            <a:r>
              <a:rPr lang="en-US" sz="1200" dirty="0" err="1"/>
              <a:t>йл</a:t>
            </a:r>
            <a:r>
              <a:rPr lang="en-US" sz="1200" dirty="0"/>
              <a:t> </a:t>
            </a:r>
            <a:r>
              <a:rPr lang="en-US" sz="1200" dirty="0" err="1"/>
              <a:t>гэр</a:t>
            </a:r>
            <a:r>
              <a:rPr lang="mn-MN" sz="1200" dirty="0"/>
              <a:t>,</a:t>
            </a:r>
            <a:r>
              <a:rPr lang="en-US" sz="1200" dirty="0"/>
              <a:t> </a:t>
            </a:r>
            <a:r>
              <a:rPr lang="en-US" sz="1200" dirty="0" err="1"/>
              <a:t>ураг</a:t>
            </a:r>
            <a:r>
              <a:rPr lang="en-US" sz="1200" dirty="0"/>
              <a:t> </a:t>
            </a:r>
            <a:r>
              <a:rPr lang="en-US" sz="1200" dirty="0" err="1"/>
              <a:t>удмаараа</a:t>
            </a:r>
            <a:r>
              <a:rPr lang="en-US" sz="1200" dirty="0"/>
              <a:t>, </a:t>
            </a:r>
            <a:r>
              <a:rPr lang="en-US" sz="1200" dirty="0" err="1"/>
              <a:t>угсаатны</a:t>
            </a:r>
            <a:r>
              <a:rPr lang="en-US" sz="1200" dirty="0"/>
              <a:t> </a:t>
            </a:r>
            <a:r>
              <a:rPr lang="en-US" sz="1200" dirty="0" err="1"/>
              <a:t>бүл</a:t>
            </a:r>
            <a:r>
              <a:rPr lang="mn-MN" sz="1200" dirty="0"/>
              <a:t>эг</a:t>
            </a:r>
            <a:r>
              <a:rPr lang="en-US" sz="1200" dirty="0"/>
              <a:t>,</a:t>
            </a:r>
            <a:r>
              <a:rPr lang="mn-MN" sz="1200" dirty="0"/>
              <a:t> нутаг усаараа</a:t>
            </a:r>
            <a:r>
              <a:rPr lang="en-US" sz="1200" dirty="0"/>
              <a:t> </a:t>
            </a:r>
            <a:r>
              <a:rPr lang="en-US" sz="1200" dirty="0" err="1"/>
              <a:t>сум</a:t>
            </a:r>
            <a:r>
              <a:rPr lang="en-US" sz="1200" dirty="0"/>
              <a:t>, </a:t>
            </a:r>
            <a:r>
              <a:rPr lang="en-US" sz="1200" dirty="0" err="1"/>
              <a:t>орон</a:t>
            </a:r>
            <a:r>
              <a:rPr lang="en-US" sz="1200" dirty="0"/>
              <a:t> </a:t>
            </a:r>
            <a:r>
              <a:rPr lang="en-US" sz="1200" dirty="0" err="1"/>
              <a:t>нутгаараа</a:t>
            </a:r>
            <a:r>
              <a:rPr lang="en-US" sz="1200" dirty="0"/>
              <a:t> </a:t>
            </a:r>
            <a:r>
              <a:rPr lang="mn-MN" sz="1200" dirty="0"/>
              <a:t>т</a:t>
            </a:r>
            <a:r>
              <a:rPr lang="en-US" sz="1200" dirty="0" err="1"/>
              <a:t>ахилгын</a:t>
            </a:r>
            <a:r>
              <a:rPr lang="en-US" sz="1200" dirty="0"/>
              <a:t> </a:t>
            </a:r>
            <a:r>
              <a:rPr lang="en-US" sz="1200" dirty="0" err="1"/>
              <a:t>зан</a:t>
            </a:r>
            <a:r>
              <a:rPr lang="en-US" sz="1200" dirty="0"/>
              <a:t> </a:t>
            </a:r>
            <a:r>
              <a:rPr lang="en-US" sz="1200" dirty="0" err="1"/>
              <a:t>үйл</a:t>
            </a:r>
            <a:r>
              <a:rPr lang="mn-MN" sz="1200" dirty="0"/>
              <a:t> хийхдээ түүнийг </a:t>
            </a:r>
            <a:r>
              <a:rPr lang="en-US" sz="1200" dirty="0" err="1"/>
              <a:t>угтан</a:t>
            </a:r>
            <a:r>
              <a:rPr lang="en-US" sz="1200" dirty="0"/>
              <a:t> </a:t>
            </a:r>
            <a:r>
              <a:rPr lang="en-US" sz="1200" dirty="0" err="1"/>
              <a:t>шүтээн</a:t>
            </a:r>
            <a:r>
              <a:rPr lang="en-US" sz="1200" dirty="0"/>
              <a:t> </a:t>
            </a:r>
            <a:r>
              <a:rPr lang="en-US" sz="1200" dirty="0" err="1"/>
              <a:t>уул</a:t>
            </a:r>
            <a:r>
              <a:rPr lang="en-US" sz="1200" dirty="0"/>
              <a:t> </a:t>
            </a:r>
            <a:r>
              <a:rPr lang="en-US" sz="1200" dirty="0" err="1"/>
              <a:t>ус</a:t>
            </a:r>
            <a:r>
              <a:rPr lang="en-US" sz="1200" dirty="0"/>
              <a:t>, </a:t>
            </a:r>
            <a:r>
              <a:rPr lang="en-US" sz="1200" dirty="0" err="1"/>
              <a:t>тэдгээрийн</a:t>
            </a:r>
            <a:r>
              <a:rPr lang="en-US" sz="1200" dirty="0"/>
              <a:t> </a:t>
            </a:r>
            <a:r>
              <a:rPr lang="en-US" sz="1200" dirty="0" err="1"/>
              <a:t>хөрс</a:t>
            </a:r>
            <a:r>
              <a:rPr lang="en-US" sz="1200" dirty="0"/>
              <a:t> </a:t>
            </a:r>
            <a:r>
              <a:rPr lang="en-US" sz="1200" dirty="0" err="1"/>
              <a:t>шороо</a:t>
            </a:r>
            <a:r>
              <a:rPr lang="mn-MN" sz="1200" dirty="0"/>
              <a:t>,</a:t>
            </a:r>
            <a:r>
              <a:rPr lang="en-US" sz="1200" dirty="0"/>
              <a:t> </a:t>
            </a:r>
            <a:r>
              <a:rPr lang="en-US" sz="1200" dirty="0" err="1"/>
              <a:t>гол</a:t>
            </a:r>
            <a:r>
              <a:rPr lang="en-US" sz="1200" dirty="0"/>
              <a:t> </a:t>
            </a:r>
            <a:r>
              <a:rPr lang="en-US" sz="1200" dirty="0" err="1"/>
              <a:t>горхи</a:t>
            </a:r>
            <a:r>
              <a:rPr lang="en-US" sz="1200" dirty="0"/>
              <a:t>, </a:t>
            </a:r>
            <a:r>
              <a:rPr lang="en-US" sz="1200" dirty="0" err="1"/>
              <a:t>нуур</a:t>
            </a:r>
            <a:r>
              <a:rPr lang="mn-MN" sz="1200" dirty="0"/>
              <a:t> цөөрөм</a:t>
            </a:r>
            <a:r>
              <a:rPr lang="en-US" sz="1200" dirty="0"/>
              <a:t>, </a:t>
            </a:r>
            <a:r>
              <a:rPr lang="en-US" sz="1200" dirty="0" err="1"/>
              <a:t>ургамал</a:t>
            </a:r>
            <a:r>
              <a:rPr lang="en-US" sz="1200" dirty="0"/>
              <a:t>, </a:t>
            </a:r>
            <a:r>
              <a:rPr lang="en-US" sz="1200" dirty="0" err="1"/>
              <a:t>ан</a:t>
            </a:r>
            <a:r>
              <a:rPr lang="en-US" sz="1200" dirty="0"/>
              <a:t> </a:t>
            </a:r>
            <a:r>
              <a:rPr lang="en-US" sz="1200" dirty="0" err="1"/>
              <a:t>амьтан</a:t>
            </a:r>
            <a:r>
              <a:rPr lang="en-US" sz="1200" dirty="0"/>
              <a:t>, </a:t>
            </a:r>
            <a:r>
              <a:rPr lang="en-US" sz="1200" dirty="0" err="1"/>
              <a:t>түүх</a:t>
            </a:r>
            <a:r>
              <a:rPr lang="en-US" sz="1200" dirty="0"/>
              <a:t> </a:t>
            </a:r>
            <a:r>
              <a:rPr lang="en-US" sz="1200" dirty="0" err="1"/>
              <a:t>соёлын</a:t>
            </a:r>
            <a:r>
              <a:rPr lang="en-US" sz="1200" dirty="0"/>
              <a:t> </a:t>
            </a:r>
            <a:r>
              <a:rPr lang="en-US" sz="1200" dirty="0" err="1"/>
              <a:t>дурсгалт</a:t>
            </a:r>
            <a:r>
              <a:rPr lang="en-US" sz="1200" dirty="0"/>
              <a:t> </a:t>
            </a:r>
            <a:r>
              <a:rPr lang="en-US" sz="1200" dirty="0" err="1"/>
              <a:t>газруудыг</a:t>
            </a:r>
            <a:r>
              <a:rPr lang="en-US" sz="1200" dirty="0"/>
              <a:t> </a:t>
            </a:r>
            <a:r>
              <a:rPr lang="en-US" sz="1200" dirty="0" err="1"/>
              <a:t>хамгаалах</a:t>
            </a:r>
            <a:r>
              <a:rPr lang="en-US" sz="1200" dirty="0"/>
              <a:t>, </a:t>
            </a:r>
            <a:r>
              <a:rPr lang="en-US" sz="1200" dirty="0" err="1"/>
              <a:t>сурталчилан</a:t>
            </a:r>
            <a:r>
              <a:rPr lang="en-US" sz="1200" dirty="0"/>
              <a:t> </a:t>
            </a:r>
            <a:r>
              <a:rPr lang="en-US" sz="1200" dirty="0" err="1"/>
              <a:t>алдаршуулах</a:t>
            </a:r>
            <a:r>
              <a:rPr lang="en-US" sz="1200" dirty="0"/>
              <a:t> </a:t>
            </a:r>
            <a:r>
              <a:rPr lang="en-US" sz="1200" dirty="0" err="1"/>
              <a:t>ажлыг</a:t>
            </a:r>
            <a:r>
              <a:rPr lang="en-US" sz="1200" dirty="0"/>
              <a:t> </a:t>
            </a:r>
            <a:r>
              <a:rPr lang="en-US" sz="1200" dirty="0" err="1"/>
              <a:t>өрнүүлж</a:t>
            </a:r>
            <a:r>
              <a:rPr lang="en-US" sz="1200" dirty="0"/>
              <a:t>, </a:t>
            </a:r>
            <a:r>
              <a:rPr lang="en-US" sz="1200" dirty="0" err="1"/>
              <a:t>тахилгын</a:t>
            </a:r>
            <a:r>
              <a:rPr lang="en-US" sz="1200" dirty="0"/>
              <a:t> </a:t>
            </a:r>
            <a:r>
              <a:rPr lang="en-US" sz="1200" dirty="0" err="1"/>
              <a:t>гол</a:t>
            </a:r>
            <a:r>
              <a:rPr lang="en-US" sz="1200" dirty="0"/>
              <a:t> </a:t>
            </a:r>
            <a:r>
              <a:rPr lang="en-US" sz="1200" dirty="0" err="1"/>
              <a:t>шүтээн</a:t>
            </a:r>
            <a:r>
              <a:rPr lang="en-US" sz="1200" dirty="0"/>
              <a:t> </a:t>
            </a:r>
            <a:r>
              <a:rPr lang="en-US" sz="1200" dirty="0" err="1"/>
              <a:t>болох</a:t>
            </a:r>
            <a:r>
              <a:rPr lang="en-US" sz="1200" dirty="0"/>
              <a:t> </a:t>
            </a:r>
            <a:r>
              <a:rPr lang="en-US" sz="1200" dirty="0" err="1"/>
              <a:t>овоог</a:t>
            </a:r>
            <a:r>
              <a:rPr lang="en-US" sz="1200" dirty="0"/>
              <a:t> </a:t>
            </a:r>
            <a:r>
              <a:rPr lang="en-US" sz="1200" dirty="0" err="1"/>
              <a:t>уламжлалт</a:t>
            </a:r>
            <a:r>
              <a:rPr lang="en-US" sz="1200" dirty="0"/>
              <a:t> </a:t>
            </a:r>
            <a:r>
              <a:rPr lang="en-US" sz="1200" dirty="0" err="1"/>
              <a:t>ёсоор</a:t>
            </a:r>
            <a:r>
              <a:rPr lang="en-US" sz="1200" dirty="0"/>
              <a:t> </a:t>
            </a:r>
            <a:r>
              <a:rPr lang="en-US" sz="1200" dirty="0" err="1"/>
              <a:t>нь</a:t>
            </a:r>
            <a:r>
              <a:rPr lang="en-US" sz="1200" dirty="0"/>
              <a:t> </a:t>
            </a:r>
            <a:r>
              <a:rPr lang="en-US" sz="1200" dirty="0" err="1"/>
              <a:t>сэргээн</a:t>
            </a:r>
            <a:r>
              <a:rPr lang="en-US" sz="1200" dirty="0"/>
              <a:t> </a:t>
            </a:r>
            <a:r>
              <a:rPr lang="en-US" sz="1200" dirty="0" err="1"/>
              <a:t>засч</a:t>
            </a:r>
            <a:r>
              <a:rPr lang="mn-MN" sz="1200" dirty="0"/>
              <a:t>,</a:t>
            </a:r>
            <a:r>
              <a:rPr lang="en-US" sz="1200" dirty="0"/>
              <a:t> </a:t>
            </a:r>
            <a:r>
              <a:rPr lang="en-US" sz="1200" dirty="0" err="1"/>
              <a:t>аливаа</a:t>
            </a:r>
            <a:r>
              <a:rPr lang="en-US" sz="1200" dirty="0"/>
              <a:t> </a:t>
            </a:r>
            <a:r>
              <a:rPr lang="en-US" sz="1200" dirty="0" err="1"/>
              <a:t>хог</a:t>
            </a:r>
            <a:r>
              <a:rPr lang="en-US" sz="1200" dirty="0"/>
              <a:t>, </a:t>
            </a:r>
            <a:r>
              <a:rPr lang="en-US" sz="1200" dirty="0" err="1"/>
              <a:t>учир</a:t>
            </a:r>
            <a:r>
              <a:rPr lang="en-US" sz="1200" dirty="0"/>
              <a:t> </a:t>
            </a:r>
            <a:r>
              <a:rPr lang="en-US" sz="1200" dirty="0" err="1"/>
              <a:t>утгагүй</a:t>
            </a:r>
            <a:r>
              <a:rPr lang="en-US" sz="1200" dirty="0"/>
              <a:t> </a:t>
            </a:r>
            <a:r>
              <a:rPr lang="en-US" sz="1200" dirty="0" err="1"/>
              <a:t>уяж</a:t>
            </a:r>
            <a:r>
              <a:rPr lang="en-US" sz="1200" dirty="0"/>
              <a:t> </a:t>
            </a:r>
            <a:r>
              <a:rPr lang="en-US" sz="1200" dirty="0" err="1"/>
              <a:t>орх</a:t>
            </a:r>
            <a:r>
              <a:rPr lang="mn-MN" sz="1200" dirty="0"/>
              <a:t>и</a:t>
            </a:r>
            <a:r>
              <a:rPr lang="en-US" sz="1200" dirty="0" err="1"/>
              <a:t>сон</a:t>
            </a:r>
            <a:r>
              <a:rPr lang="en-US" sz="1200" dirty="0"/>
              <a:t> </a:t>
            </a:r>
            <a:r>
              <a:rPr lang="en-US" sz="1200" dirty="0" err="1"/>
              <a:t>ха</a:t>
            </a:r>
            <a:r>
              <a:rPr lang="mn-MN" sz="1200" dirty="0"/>
              <a:t>д</a:t>
            </a:r>
            <a:r>
              <a:rPr lang="en-US" sz="1200" dirty="0" err="1"/>
              <a:t>аг</a:t>
            </a:r>
            <a:r>
              <a:rPr lang="en-US" sz="1200" dirty="0"/>
              <a:t>, </a:t>
            </a:r>
            <a:r>
              <a:rPr lang="en-US" sz="1200" dirty="0" err="1"/>
              <a:t>дарцаг</a:t>
            </a:r>
            <a:r>
              <a:rPr lang="en-US" sz="1200" dirty="0"/>
              <a:t>, </a:t>
            </a:r>
            <a:r>
              <a:rPr lang="en-US" sz="1200" dirty="0" err="1"/>
              <a:t>мо</a:t>
            </a:r>
            <a:r>
              <a:rPr lang="mn-MN" sz="1200" dirty="0"/>
              <a:t>д, төмрөөс нь цэвэрлэн, тахилга үйлдэхэд зохимжтой, үзэмжтэй, гоё сайхнаар засаж бэлтгэх, тахилгын зан үйлийн үеэр байгаль орчноо бохирдуулж гэмтээхгүй, ямарч хог хаягдал тарихгүй байх дэг журам тогтоон, зан үйлийн дараа цэвэрлэгээ хийж, нөхөн сэргээж байх заншлыг тогтоон бэхжүүлэх</a:t>
            </a:r>
            <a:r>
              <a:rPr lang="en-US" sz="1200" dirty="0"/>
              <a:t>;</a:t>
            </a:r>
            <a:endParaRPr lang="mn-MN" sz="1200" dirty="0"/>
          </a:p>
          <a:p>
            <a:pPr marL="514350" indent="-514350">
              <a:buAutoNum type="arabicPeriod" startAt="6"/>
            </a:pPr>
            <a:r>
              <a:rPr lang="en-US" sz="1200" dirty="0"/>
              <a:t>У</a:t>
            </a:r>
            <a:r>
              <a:rPr lang="mn-MN" sz="1200" dirty="0"/>
              <a:t>гсаатны бүлэг, ураг удам, гэр бүл бүр багаасаа төрж өссөн шүтээн газар нутаг, уул усаа танин мэдэхэд хүүхэд залуучуудад зүйл бүрээр туслаж дэмжих, тухайн сум, аймгийн ерөнхий боловсролын сургуулийн сурагчдын үзэх хичээлүүдэд уугуул нутгийн уламжлалт соёл, язгуур урлаг, ёс заншлын тухай сэдвүүдийг тусгаж, багш нарын судалгааны сэдэв болгож хэвшүүлэх</a:t>
            </a:r>
            <a:r>
              <a:rPr lang="en-US" sz="1200" dirty="0"/>
              <a:t>;</a:t>
            </a:r>
            <a:endParaRPr lang="mn-MN" sz="1200" dirty="0"/>
          </a:p>
          <a:p>
            <a:pPr marL="514350" indent="-514350">
              <a:buAutoNum type="arabicPeriod" startAt="6"/>
            </a:pPr>
            <a:r>
              <a:rPr lang="mn-MN" sz="1200" dirty="0"/>
              <a:t>Сум, баг, соёлын төв, сургуулиас “Эх нутаг, өв соёлоо эрхэмлэн тэтгэе” Их аяны зорилго, утга учир, ач холбогдолыг нутгийн иргэд, ураг удмынхан, хүүхэд залуучуудын дунд өргөн сурталчилж, орон нутгийн шүтээн газар нутаг, түүх соёлын дурсгал, уугуул нутгийн ёс заншил, аман соёл, язгуур  урлаг, ардын тоглоом наадгай, баяр ёслолыг таньж мэдэх, сурч өвлөх, хамгаалан тэтгэх тухайд чуулган, өдөрлөг, уулзалт</a:t>
            </a:r>
            <a:r>
              <a:rPr lang="en-US" sz="1200" dirty="0"/>
              <a:t>,</a:t>
            </a:r>
            <a:r>
              <a:rPr lang="mn-MN" sz="1200" dirty="0"/>
              <a:t> семинар, эрдэм шинжилгээний хурал, сургалт судалгаа хийх, уран бүтээл туурвих гэх зэрэг олон талын ажил хийх</a:t>
            </a:r>
            <a:r>
              <a:rPr lang="en-US" sz="1200" dirty="0"/>
              <a:t>;</a:t>
            </a:r>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0061B99F-442F-4F06-B3ED-247531238084}"/>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1905074740"/>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a:off x="0" y="0"/>
            <a:ext cx="5114925" cy="6858000"/>
          </a:xfrm>
          <a:prstGeom prst="parallelogram">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endParaRPr>
          </a:p>
        </p:txBody>
      </p:sp>
      <p:sp>
        <p:nvSpPr>
          <p:cNvPr id="19458" name="文本框 5"/>
          <p:cNvSpPr txBox="1">
            <a:spLocks noChangeArrowheads="1"/>
          </p:cNvSpPr>
          <p:nvPr/>
        </p:nvSpPr>
        <p:spPr bwMode="auto">
          <a:xfrm>
            <a:off x="5757511" y="2613392"/>
            <a:ext cx="5105400" cy="1631216"/>
          </a:xfrm>
          <a:prstGeom prst="rect">
            <a:avLst/>
          </a:prstGeom>
          <a:noFill/>
          <a:ln w="9525">
            <a:noFill/>
            <a:miter lim="800000"/>
          </a:ln>
        </p:spPr>
        <p:txBody>
          <a:bodyPr>
            <a:spAutoFit/>
          </a:bodyPr>
          <a:lstStyle/>
          <a:p>
            <a:pPr marL="0" indent="0" algn="ctr">
              <a:buNone/>
            </a:pPr>
            <a:r>
              <a:rPr lang="mn-MN" sz="2000" b="1" dirty="0"/>
              <a:t>Дээр дурдсан ёс заншил, соёлын өв, зан үйлийг хэвийн болгон төлөвшүүлэх үүднээс Их Аяны хүрээнд дараах арга хэмжээнүүдийг авч хэрэгжүүлэх болно.</a:t>
            </a:r>
            <a:endParaRPr lang="en-US" sz="2000" dirty="0"/>
          </a:p>
        </p:txBody>
      </p:sp>
    </p:spTree>
    <p:extLst>
      <p:ext uri="{BB962C8B-B14F-4D97-AF65-F5344CB8AC3E}">
        <p14:creationId xmlns:p14="http://schemas.microsoft.com/office/powerpoint/2010/main" val="2173156819"/>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944504"/>
            <a:ext cx="10419644" cy="3539430"/>
          </a:xfrm>
          <a:prstGeom prst="rect">
            <a:avLst/>
          </a:prstGeom>
          <a:noFill/>
          <a:ln w="9525">
            <a:noFill/>
            <a:miter lim="800000"/>
          </a:ln>
        </p:spPr>
        <p:txBody>
          <a:bodyPr wrap="square">
            <a:spAutoFit/>
          </a:bodyPr>
          <a:lstStyle/>
          <a:p>
            <a:pPr marL="571500" indent="-571500">
              <a:buFont typeface="+mj-lt"/>
              <a:buAutoNum type="romanLcPeriod"/>
            </a:pPr>
            <a:r>
              <a:rPr lang="mn-MN" sz="1400" dirty="0"/>
              <a:t>Монгол нутаг дахь ураг удам, нутаг усныхны тахилга шүтлэгт газар нутгийн талаар шинжлэх ухааны судалгаа хийж, тэдгээрийн хадгалалт хамгаалалтын болон тахилгын зан үйлийн өнөөгийн байдалд үнэлгээ өгч цаашид тэтгэн бэхжүүлэх арга замыг боловсруулах </a:t>
            </a:r>
            <a:r>
              <a:rPr lang="en-US" sz="1400" dirty="0"/>
              <a:t>(2019);</a:t>
            </a:r>
          </a:p>
          <a:p>
            <a:pPr marL="571500" indent="-571500">
              <a:buFont typeface="+mj-lt"/>
              <a:buAutoNum type="romanLcPeriod"/>
            </a:pPr>
            <a:r>
              <a:rPr lang="mn-MN" sz="1400" dirty="0"/>
              <a:t>Ураг удам, нутаг усныхны тахилга шүтлэгт газар нутгийн тодорхойлолт гаргаж, тэдгээрийн бүртгэл мэдээллийн үндэсний нэгдсэн сан байгуулж нийтэд хүртээлтэй болгох</a:t>
            </a:r>
            <a:r>
              <a:rPr lang="en-US" sz="1400" dirty="0"/>
              <a:t> (2019-2020);</a:t>
            </a:r>
          </a:p>
          <a:p>
            <a:pPr marL="571500" indent="-571500">
              <a:buFont typeface="+mj-lt"/>
              <a:buAutoNum type="romanLcPeriod"/>
            </a:pPr>
            <a:r>
              <a:rPr lang="mn-MN" sz="1400" dirty="0"/>
              <a:t>“Ураг удмынхаа шүтээн газар нутгаа эрхэмлэн дээдэлье” уриан дор Эх нутаг, өв соёлоо хайрлан хамгаалж, тахилгын зан үйлээ үлгэр жишээ үйлдэж байгаа тэргүүн туршлагын уралдааныг ураг удмыхны дунд зарлан дүгнэх, шагнан урамшуулах</a:t>
            </a:r>
            <a:r>
              <a:rPr lang="en-US" sz="1400" dirty="0"/>
              <a:t> (2019 </a:t>
            </a:r>
            <a:r>
              <a:rPr lang="mn-MN" sz="1400" dirty="0"/>
              <a:t>оны </a:t>
            </a:r>
            <a:r>
              <a:rPr lang="en-US" sz="1400" dirty="0"/>
              <a:t>IX – 2021 </a:t>
            </a:r>
            <a:r>
              <a:rPr lang="mn-MN" sz="1400" dirty="0"/>
              <a:t>оны </a:t>
            </a:r>
            <a:r>
              <a:rPr lang="en-US" sz="1400" dirty="0"/>
              <a:t>VI </a:t>
            </a:r>
            <a:r>
              <a:rPr lang="mn-MN" sz="1400" dirty="0"/>
              <a:t>сар</a:t>
            </a:r>
            <a:r>
              <a:rPr lang="en-US" sz="1400" dirty="0"/>
              <a:t>);</a:t>
            </a:r>
          </a:p>
          <a:p>
            <a:pPr marL="571500" indent="-571500">
              <a:buFont typeface="+mj-lt"/>
              <a:buAutoNum type="romanLcPeriod"/>
            </a:pPr>
            <a:r>
              <a:rPr lang="mn-MN" sz="1400" dirty="0"/>
              <a:t>Уул ус тахин шүтэх уламжлалт соёлын асуудлаар Үндэсний семинар зохион байгуулж, ББСӨ болон тахилгын зан үйлийн шинэ үеийн өвлөн уламжлагч тусгай сургагч багш нарыг сурган бэлтгэх </a:t>
            </a:r>
            <a:r>
              <a:rPr lang="en-US" sz="1400" dirty="0"/>
              <a:t>(2019 </a:t>
            </a:r>
            <a:r>
              <a:rPr lang="mn-MN" sz="1400" dirty="0"/>
              <a:t>оны </a:t>
            </a:r>
            <a:r>
              <a:rPr lang="en-US" sz="1400" dirty="0"/>
              <a:t>V</a:t>
            </a:r>
            <a:r>
              <a:rPr lang="mn-MN" sz="1400" dirty="0"/>
              <a:t>, </a:t>
            </a:r>
            <a:r>
              <a:rPr lang="en-US" sz="1400" dirty="0"/>
              <a:t>IX </a:t>
            </a:r>
            <a:r>
              <a:rPr lang="mn-MN" sz="1400" dirty="0"/>
              <a:t>сард</a:t>
            </a:r>
            <a:r>
              <a:rPr lang="en-US" sz="1400" dirty="0"/>
              <a:t>);</a:t>
            </a:r>
          </a:p>
          <a:p>
            <a:pPr marL="571500" indent="-571500">
              <a:buFont typeface="+mj-lt"/>
              <a:buAutoNum type="romanLcPeriod"/>
            </a:pPr>
            <a:r>
              <a:rPr lang="mn-MN" sz="1400" dirty="0"/>
              <a:t>Сум бүрээс СББӨ болон уул усны тахилга шүтлэгийн зан үйлээр өвлөн уламжлагч багш нарыг бэлтгэх зорилгоор аймаг бүрт семинар зохион байгуулж сургалт хийх </a:t>
            </a:r>
            <a:r>
              <a:rPr lang="en-US" sz="1400" dirty="0"/>
              <a:t>(2019 </a:t>
            </a:r>
            <a:r>
              <a:rPr lang="mn-MN" sz="1400" dirty="0"/>
              <a:t>оны </a:t>
            </a:r>
            <a:r>
              <a:rPr lang="en-US" sz="1400" dirty="0"/>
              <a:t>X</a:t>
            </a:r>
            <a:r>
              <a:rPr lang="mn-MN" sz="1400" dirty="0"/>
              <a:t>,</a:t>
            </a:r>
            <a:r>
              <a:rPr lang="en-US" sz="1400" dirty="0"/>
              <a:t> XI </a:t>
            </a:r>
            <a:r>
              <a:rPr lang="mn-MN" sz="1400" dirty="0"/>
              <a:t>сард</a:t>
            </a:r>
            <a:r>
              <a:rPr lang="en-US" sz="1400" dirty="0"/>
              <a:t>);</a:t>
            </a:r>
          </a:p>
          <a:p>
            <a:pPr marL="571500" indent="-571500">
              <a:buFont typeface="+mj-lt"/>
              <a:buAutoNum type="romanLcPeriod"/>
            </a:pPr>
            <a:r>
              <a:rPr lang="mn-MN" sz="1400" dirty="0"/>
              <a:t>Ураг удам, уламжлалын Холбоо </a:t>
            </a:r>
            <a:r>
              <a:rPr lang="en-US" sz="1400" dirty="0"/>
              <a:t>(</a:t>
            </a:r>
            <a:r>
              <a:rPr lang="mn-MN" sz="1400" dirty="0"/>
              <a:t>УУУХ</a:t>
            </a:r>
            <a:r>
              <a:rPr lang="en-US" sz="1400" dirty="0"/>
              <a:t>) </a:t>
            </a:r>
            <a:r>
              <a:rPr lang="mn-MN" sz="1400" dirty="0"/>
              <a:t>сум бүрт ураг удмын шүтээн газар нутгийн хамгаалалт, тахилгын зан үйлийг хариуцсан хүнтэй болж, тахилгат газар нутгийн тодорхойлолт гаргах, ураг удам, нутаг усныхны дунд зарласан тэргүүн туршлагын уралдааныг зохион байгуулахад сумын Соёлын өвийн төвтэй хамтран ажиллаж сум, аймаг, улсын бүртгэл мэдээллийн сан үүсгэн байгуулахад дэмжлэг үзүүлэх</a:t>
            </a:r>
            <a:r>
              <a:rPr lang="en-US" sz="1400" dirty="0"/>
              <a:t>;</a:t>
            </a:r>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46A7305C-B96E-494C-930F-D1894AF2B4DA}"/>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68218024"/>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886178" y="1944504"/>
            <a:ext cx="10419644" cy="3323987"/>
          </a:xfrm>
          <a:prstGeom prst="rect">
            <a:avLst/>
          </a:prstGeom>
          <a:noFill/>
          <a:ln w="9525">
            <a:noFill/>
            <a:miter lim="800000"/>
          </a:ln>
        </p:spPr>
        <p:txBody>
          <a:bodyPr wrap="square">
            <a:spAutoFit/>
          </a:bodyPr>
          <a:lstStyle/>
          <a:p>
            <a:pPr marL="571500" indent="-571500">
              <a:buAutoNum type="romanLcPeriod" startAt="7"/>
            </a:pPr>
            <a:r>
              <a:rPr lang="mn-MN" sz="1400" dirty="0"/>
              <a:t>Их аяны талаар </a:t>
            </a:r>
            <a:r>
              <a:rPr lang="en-US" sz="1400" dirty="0"/>
              <a:t>TV</a:t>
            </a:r>
            <a:r>
              <a:rPr lang="mn-MN" sz="1400" dirty="0"/>
              <a:t>, Радио, олон нийтийн мэдээллийн хэрэгслэлээр өргөн сурталчлахын зэрэгцээ Байгаль, соёлын өвийг хамгаалах сан, Соёлын өвийн үндэсний төв, Ураг, удам, уламжлалын холбоо, Монголын соёлын ажилтны </a:t>
            </a:r>
            <a:r>
              <a:rPr lang="en-US" sz="1400" dirty="0"/>
              <a:t>“</a:t>
            </a:r>
            <a:r>
              <a:rPr lang="mn-MN" sz="1400" dirty="0"/>
              <a:t>Хөгжлийн Эрин</a:t>
            </a:r>
            <a:r>
              <a:rPr lang="en-US" sz="1400" dirty="0"/>
              <a:t>” </a:t>
            </a:r>
            <a:r>
              <a:rPr lang="mn-MN" sz="1400" dirty="0"/>
              <a:t>холбоотой хамтран “Ураг удам” сонин, “Соёлын давалгаа”, </a:t>
            </a:r>
            <a:r>
              <a:rPr lang="en-US" sz="1400" dirty="0"/>
              <a:t>“</a:t>
            </a:r>
            <a:r>
              <a:rPr lang="mn-MN" sz="1400" dirty="0"/>
              <a:t>Соёлын өв</a:t>
            </a:r>
            <a:r>
              <a:rPr lang="en-US" sz="1400" dirty="0"/>
              <a:t>”</a:t>
            </a:r>
            <a:r>
              <a:rPr lang="mn-MN" sz="1400" dirty="0"/>
              <a:t> сэтгүүлээр тогтмол мэдээлж сурталчилж байх</a:t>
            </a:r>
            <a:r>
              <a:rPr lang="en-US" sz="1400" dirty="0"/>
              <a:t> (2019-2021);</a:t>
            </a:r>
          </a:p>
          <a:p>
            <a:pPr marL="571500" indent="-571500">
              <a:buAutoNum type="romanLcPeriod" startAt="7"/>
            </a:pPr>
            <a:r>
              <a:rPr lang="mn-MN" sz="1400" dirty="0"/>
              <a:t>“Эх нутаг, өв соёлоо эрхэмлэн дээдэлье” Их аяны тухай танилцуулга ном, хангай болон говийн бүс нутгийн онцлогт нийцсэн сурталчилгааны ном гаргаж бүх сумын Соёлын өвийн төвд хүргэж сурталчлах </a:t>
            </a:r>
            <a:r>
              <a:rPr lang="en-US" sz="1400" dirty="0"/>
              <a:t>(2019-2021); </a:t>
            </a:r>
          </a:p>
          <a:p>
            <a:pPr marL="571500" indent="-571500">
              <a:buAutoNum type="romanLcPeriod" startAt="7"/>
            </a:pPr>
            <a:r>
              <a:rPr lang="mn-MN" sz="1400" dirty="0"/>
              <a:t>Их аяны тухай сургуулийн хүүхдүүдэд зориулсан тусгай сонин гаргаж бүх сургуульд хүргэж сурталчлах </a:t>
            </a:r>
            <a:r>
              <a:rPr lang="en-US" sz="1400" dirty="0"/>
              <a:t>(2019 </a:t>
            </a:r>
            <a:r>
              <a:rPr lang="mn-MN" sz="1400" dirty="0"/>
              <a:t>оны </a:t>
            </a:r>
            <a:r>
              <a:rPr lang="en-US" sz="1400" dirty="0"/>
              <a:t>VIII </a:t>
            </a:r>
            <a:r>
              <a:rPr lang="mn-MN" sz="1400" dirty="0"/>
              <a:t>сард</a:t>
            </a:r>
            <a:r>
              <a:rPr lang="en-US" sz="1400" dirty="0"/>
              <a:t>);</a:t>
            </a:r>
          </a:p>
          <a:p>
            <a:pPr marL="571500" indent="-571500">
              <a:buAutoNum type="romanLcPeriod" startAt="7"/>
            </a:pPr>
            <a:r>
              <a:rPr lang="mn-MN" sz="1400" dirty="0"/>
              <a:t>Жил бүр “Хөшөө дурсгал”, дурсгалт газрын олон улсын өдөр </a:t>
            </a:r>
            <a:r>
              <a:rPr lang="en-US" sz="1400" dirty="0"/>
              <a:t>(4-</a:t>
            </a:r>
            <a:r>
              <a:rPr lang="mn-MN" sz="1400" dirty="0"/>
              <a:t>р сарын 18</a:t>
            </a:r>
            <a:r>
              <a:rPr lang="en-US" sz="1400" dirty="0"/>
              <a:t>)</a:t>
            </a:r>
            <a:r>
              <a:rPr lang="mn-MN" sz="1400" dirty="0"/>
              <a:t>-т зориулан “Өв соёл” эчнээ уралдааныг дунд сургуулийн ахлах ангийн сурагчдын дунд зарлан дүгнэх </a:t>
            </a:r>
            <a:r>
              <a:rPr lang="en-US" sz="1400" dirty="0"/>
              <a:t>(2020, 2021 </a:t>
            </a:r>
            <a:r>
              <a:rPr lang="mn-MN" sz="1400" dirty="0"/>
              <a:t>он</a:t>
            </a:r>
            <a:r>
              <a:rPr lang="en-US" sz="1400" dirty="0"/>
              <a:t>);</a:t>
            </a:r>
          </a:p>
          <a:p>
            <a:pPr marL="571500" indent="-571500">
              <a:buAutoNum type="romanLcPeriod" startAt="7"/>
            </a:pPr>
            <a:r>
              <a:rPr lang="mn-MN" sz="1400" dirty="0"/>
              <a:t>Дунд сургуулийн сурагчдын дунд “Эх нутаг, өв соёлоо дээдэлье” хөдөлгөөн өрнүүлж, нутаг усныхаа дурсгалт газар, хөшөө  дурсгал, тахилгат газарт хүндэтгэл үзүүлж байх</a:t>
            </a:r>
            <a:r>
              <a:rPr lang="en-US" sz="1400" dirty="0"/>
              <a:t>, </a:t>
            </a:r>
            <a:r>
              <a:rPr lang="mn-MN" sz="1400" dirty="0"/>
              <a:t>Хөшөө дурсгал, дурсгалт газрын олон улсын өдрөөр эко болон соёлын аялал, уулзалт, хурал, үзэсгэлэн зэрэг олон талын арга хэмжээ зохион байгуулах</a:t>
            </a:r>
            <a:r>
              <a:rPr lang="en-US" sz="1400" dirty="0"/>
              <a:t>;</a:t>
            </a:r>
          </a:p>
          <a:p>
            <a:pPr marL="571500" indent="-571500">
              <a:buAutoNum type="romanLcPeriod" startAt="7"/>
            </a:pPr>
            <a:r>
              <a:rPr lang="en-US" sz="1400" dirty="0"/>
              <a:t>“</a:t>
            </a:r>
            <a:r>
              <a:rPr lang="mn-MN" sz="1400" dirty="0"/>
              <a:t>Эх нутаг, өв соёлоо эрхэмлэн дээдэлье</a:t>
            </a:r>
            <a:r>
              <a:rPr lang="en-US" sz="1400" dirty="0"/>
              <a:t>”</a:t>
            </a:r>
            <a:r>
              <a:rPr lang="mn-MN" sz="1400" dirty="0"/>
              <a:t> Монгол түмний их аяныг дүгнэн, ураг удам, нутаг усныхны уул, усны тахилга шүтлэгийн ёс заншил, зан үйлийн Их наадам зохион байгуулах </a:t>
            </a:r>
            <a:r>
              <a:rPr lang="en-US" sz="1400" dirty="0"/>
              <a:t>(2021 </a:t>
            </a:r>
            <a:r>
              <a:rPr lang="mn-MN" sz="1400" dirty="0"/>
              <a:t>оны </a:t>
            </a:r>
            <a:r>
              <a:rPr lang="en-US" sz="1400" dirty="0"/>
              <a:t>VI </a:t>
            </a:r>
            <a:r>
              <a:rPr lang="mn-MN" sz="1400" dirty="0"/>
              <a:t>сард</a:t>
            </a:r>
            <a:r>
              <a:rPr lang="en-US" sz="1400" dirty="0"/>
              <a:t>).</a:t>
            </a:r>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TextBox 3">
            <a:extLst>
              <a:ext uri="{FF2B5EF4-FFF2-40B4-BE49-F238E27FC236}">
                <a16:creationId xmlns:a16="http://schemas.microsoft.com/office/drawing/2014/main" id="{EB50686C-54FC-4AD6-A13A-1B8FFD4AA085}"/>
              </a:ext>
            </a:extLst>
          </p:cNvPr>
          <p:cNvSpPr txBox="1"/>
          <p:nvPr/>
        </p:nvSpPr>
        <p:spPr>
          <a:xfrm>
            <a:off x="745067" y="482570"/>
            <a:ext cx="282222" cy="400110"/>
          </a:xfrm>
          <a:prstGeom prst="rect">
            <a:avLst/>
          </a:prstGeom>
          <a:noFill/>
        </p:spPr>
        <p:txBody>
          <a:bodyPr wrap="square" rtlCol="0">
            <a:spAutoFit/>
          </a:bodyPr>
          <a:lstStyle/>
          <a:p>
            <a:r>
              <a:rPr lang="mn-MN" sz="2000"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2671686294"/>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直接连接符 14"/>
          <p:cNvCxnSpPr>
            <a:cxnSpLocks/>
          </p:cNvCxnSpPr>
          <p:nvPr/>
        </p:nvCxnSpPr>
        <p:spPr>
          <a:xfrm>
            <a:off x="3405188" y="3340718"/>
            <a:ext cx="5984875" cy="11288"/>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a:cxnSpLocks/>
          </p:cNvCxnSpPr>
          <p:nvPr/>
        </p:nvCxnSpPr>
        <p:spPr>
          <a:xfrm>
            <a:off x="3470628" y="4674571"/>
            <a:ext cx="5851701" cy="0"/>
          </a:xfrm>
          <a:prstGeom prst="line">
            <a:avLst/>
          </a:prstGeom>
          <a:ln w="9525">
            <a:solidFill>
              <a:srgbClr val="B3C6CC"/>
            </a:solidFill>
          </a:ln>
        </p:spPr>
        <p:style>
          <a:lnRef idx="1">
            <a:schemeClr val="accent1"/>
          </a:lnRef>
          <a:fillRef idx="0">
            <a:schemeClr val="accent1"/>
          </a:fillRef>
          <a:effectRef idx="0">
            <a:schemeClr val="accent1"/>
          </a:effectRef>
          <a:fontRef idx="minor">
            <a:schemeClr val="tx1"/>
          </a:fontRef>
        </p:style>
      </p:cxnSp>
      <p:sp>
        <p:nvSpPr>
          <p:cNvPr id="14340" name="文本框 16"/>
          <p:cNvSpPr txBox="1">
            <a:spLocks noChangeArrowheads="1"/>
          </p:cNvSpPr>
          <p:nvPr/>
        </p:nvSpPr>
        <p:spPr bwMode="auto">
          <a:xfrm>
            <a:off x="1711590" y="3410474"/>
            <a:ext cx="9369776" cy="1077218"/>
          </a:xfrm>
          <a:prstGeom prst="rect">
            <a:avLst/>
          </a:prstGeom>
          <a:noFill/>
          <a:ln w="9525">
            <a:noFill/>
            <a:miter lim="800000"/>
          </a:ln>
        </p:spPr>
        <p:txBody>
          <a:bodyPr wrap="square">
            <a:spAutoFit/>
          </a:bodyPr>
          <a:lstStyle/>
          <a:p>
            <a:pPr algn="ctr"/>
            <a:r>
              <a:rPr lang="mn-MN" sz="3200" b="1" dirty="0">
                <a:solidFill>
                  <a:schemeClr val="bg1"/>
                </a:solidFill>
              </a:rPr>
              <a:t>Тахилга шүтлэгт нутгийг судалж тодорхойлоход анхаарах зүйлс</a:t>
            </a:r>
            <a:endParaRPr lang="zh-CN" altLang="en-US" sz="2000" b="1" dirty="0">
              <a:solidFill>
                <a:schemeClr val="bg1"/>
              </a:solidFill>
              <a:latin typeface="Calibri" panose="020F0502020204030204" pitchFamily="34" charset="0"/>
            </a:endParaRPr>
          </a:p>
        </p:txBody>
      </p:sp>
      <p:sp>
        <p:nvSpPr>
          <p:cNvPr id="18" name="椭圆 17"/>
          <p:cNvSpPr/>
          <p:nvPr/>
        </p:nvSpPr>
        <p:spPr>
          <a:xfrm>
            <a:off x="54721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9" name="椭圆 18"/>
          <p:cNvSpPr/>
          <p:nvPr/>
        </p:nvSpPr>
        <p:spPr>
          <a:xfrm>
            <a:off x="60309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0" name="椭圆 19"/>
          <p:cNvSpPr/>
          <p:nvPr/>
        </p:nvSpPr>
        <p:spPr>
          <a:xfrm>
            <a:off x="6589713" y="4843463"/>
            <a:ext cx="93662" cy="1079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椭圆 20"/>
          <p:cNvSpPr/>
          <p:nvPr/>
        </p:nvSpPr>
        <p:spPr>
          <a:xfrm>
            <a:off x="7148513" y="4864100"/>
            <a:ext cx="93662" cy="10953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6" name="直接连接符 25"/>
          <p:cNvCxnSpPr/>
          <p:nvPr/>
        </p:nvCxnSpPr>
        <p:spPr>
          <a:xfrm>
            <a:off x="3767138" y="1517650"/>
            <a:ext cx="1050925" cy="654050"/>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445000" y="2117725"/>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585075" y="2811463"/>
            <a:ext cx="1050925" cy="655637"/>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375650" y="3059113"/>
            <a:ext cx="334963" cy="231775"/>
          </a:xfrm>
          <a:prstGeom prst="line">
            <a:avLst/>
          </a:prstGeom>
          <a:ln>
            <a:solidFill>
              <a:srgbClr val="B3C6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9652288"/>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a:off x="0" y="0"/>
            <a:ext cx="5114925" cy="6858000"/>
          </a:xfrm>
          <a:prstGeom prst="parallelogram">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endParaRPr>
          </a:p>
        </p:txBody>
      </p:sp>
      <p:sp>
        <p:nvSpPr>
          <p:cNvPr id="19459" name="文本框 6"/>
          <p:cNvSpPr txBox="1">
            <a:spLocks noChangeArrowheads="1"/>
          </p:cNvSpPr>
          <p:nvPr/>
        </p:nvSpPr>
        <p:spPr bwMode="auto">
          <a:xfrm>
            <a:off x="5272085" y="1265872"/>
            <a:ext cx="6042025" cy="5047536"/>
          </a:xfrm>
          <a:prstGeom prst="rect">
            <a:avLst/>
          </a:prstGeom>
          <a:noFill/>
          <a:ln w="9525">
            <a:noFill/>
            <a:miter lim="800000"/>
          </a:ln>
        </p:spPr>
        <p:txBody>
          <a:bodyPr>
            <a:spAutoFit/>
          </a:bodyPr>
          <a:lstStyle/>
          <a:p>
            <a:pPr marL="285750" lvl="0" indent="-285750" algn="just">
              <a:buFont typeface="Arial" panose="020B0604020202020204" pitchFamily="34" charset="0"/>
              <a:buChar char="•"/>
            </a:pPr>
            <a:r>
              <a:rPr lang="mn-MN" sz="1400" dirty="0"/>
              <a:t>Тахилга шүтлэгт газруудын нэрс</a:t>
            </a:r>
            <a:endParaRPr lang="en-US" sz="1400" dirty="0"/>
          </a:p>
          <a:p>
            <a:pPr marL="285750" lvl="0" indent="-285750" algn="just">
              <a:buFont typeface="Arial" panose="020B0604020202020204" pitchFamily="34" charset="0"/>
              <a:buChar char="•"/>
            </a:pPr>
            <a:r>
              <a:rPr lang="mn-MN" sz="1400" dirty="0"/>
              <a:t>Тахилга шүтлэгт газрын байршил</a:t>
            </a:r>
            <a:r>
              <a:rPr lang="en-US" sz="1400" dirty="0"/>
              <a:t>:</a:t>
            </a:r>
            <a:r>
              <a:rPr lang="mn-MN" sz="1400" dirty="0"/>
              <a:t> Аль аймаг сум, багийн нутагт ямар нэртэй газар байдаг. </a:t>
            </a:r>
            <a:endParaRPr lang="en-US" sz="1400" dirty="0"/>
          </a:p>
          <a:p>
            <a:pPr marL="285750" lvl="0" indent="-285750" algn="just">
              <a:buFont typeface="Arial" panose="020B0604020202020204" pitchFamily="34" charset="0"/>
              <a:buChar char="•"/>
            </a:pPr>
            <a:r>
              <a:rPr lang="mn-MN" sz="1400" dirty="0"/>
              <a:t>Тахилга шүтлэгийн зан үйлийг хэдийнээс сэргээсэн</a:t>
            </a:r>
            <a:endParaRPr lang="en-US" sz="1400" dirty="0"/>
          </a:p>
          <a:p>
            <a:pPr marL="285750" lvl="0" indent="-285750" algn="just">
              <a:buFont typeface="Arial" panose="020B0604020202020204" pitchFamily="34" charset="0"/>
              <a:buChar char="•"/>
            </a:pPr>
            <a:r>
              <a:rPr lang="mn-MN" sz="1400" dirty="0"/>
              <a:t>Тахилгад оролцогчид</a:t>
            </a:r>
            <a:r>
              <a:rPr lang="en-US" sz="1400" dirty="0"/>
              <a:t>:</a:t>
            </a:r>
            <a:r>
              <a:rPr lang="mn-MN" sz="1400" dirty="0"/>
              <a:t> Тухайн газрыг тахихад хаанаас ямар ураг удмын хүмүүс голчлон оролцдог. </a:t>
            </a:r>
            <a:endParaRPr lang="en-US" sz="1400" dirty="0"/>
          </a:p>
          <a:p>
            <a:pPr marL="285750" lvl="0" indent="-285750" algn="just">
              <a:buFont typeface="Arial" panose="020B0604020202020204" pitchFamily="34" charset="0"/>
              <a:buChar char="•"/>
            </a:pPr>
            <a:r>
              <a:rPr lang="mn-MN" sz="1400" dirty="0"/>
              <a:t>Хэрвээ тахилгыг сум орон нутаг, ураг удам, сүм хийдээс эрхлэн явуулдаг бол гол гол оролцогчийн овог нэр, нас, хаяг</a:t>
            </a:r>
            <a:endParaRPr lang="en-US" sz="1400" dirty="0"/>
          </a:p>
          <a:p>
            <a:pPr marL="285750" lvl="0" indent="-285750" algn="just">
              <a:buFont typeface="Arial" panose="020B0604020202020204" pitchFamily="34" charset="0"/>
              <a:buChar char="•"/>
            </a:pPr>
            <a:r>
              <a:rPr lang="mn-MN" sz="1400" dirty="0"/>
              <a:t>Тахилга хэзээ голдуу болдог.</a:t>
            </a:r>
            <a:endParaRPr lang="en-US" sz="1400" dirty="0"/>
          </a:p>
          <a:p>
            <a:pPr marL="285750" lvl="0" indent="-285750" algn="just">
              <a:buFont typeface="Arial" panose="020B0604020202020204" pitchFamily="34" charset="0"/>
              <a:buChar char="•"/>
            </a:pPr>
            <a:r>
              <a:rPr lang="mn-MN" sz="1400" dirty="0"/>
              <a:t>Тахилгын зан үйлийн дэс дараа, дэг  ёсыг тайлбарлан бичих</a:t>
            </a:r>
            <a:endParaRPr lang="en-US" sz="1400" dirty="0"/>
          </a:p>
          <a:p>
            <a:pPr marL="285750" lvl="0" indent="-285750" algn="just">
              <a:buFont typeface="Arial" panose="020B0604020202020204" pitchFamily="34" charset="0"/>
              <a:buChar char="•"/>
            </a:pPr>
            <a:r>
              <a:rPr lang="mn-MN" sz="1400" dirty="0"/>
              <a:t>Тухайн газрыг хэдий үеэс тахин шүтэж ирсэн уламжлал болон ямар хүмүүс тахиж ирсэн, тэр шүтээн нутгаас төрсөн түүхэн хүмүүсийн тухай тодорхой бичих, хэрвээ байдаг бол гэрэл зургийг хавсаргах. </a:t>
            </a:r>
            <a:endParaRPr lang="en-US" sz="1400" dirty="0"/>
          </a:p>
          <a:p>
            <a:pPr marL="285750" lvl="0" indent="-285750" algn="just">
              <a:buFont typeface="Arial" panose="020B0604020202020204" pitchFamily="34" charset="0"/>
              <a:buChar char="•"/>
            </a:pPr>
            <a:r>
              <a:rPr lang="mn-MN" sz="1400" dirty="0"/>
              <a:t>Тахилга шүтлэгт газартай холбогдох уншлага, магтаал, сан судар ном байдаг эсэх, хэрвээ байдаг бол одоо хаана хэнд хадгалагдаж байгаа \хавсаргах\</a:t>
            </a:r>
            <a:endParaRPr lang="en-US" sz="1400" dirty="0"/>
          </a:p>
          <a:p>
            <a:pPr marL="285750" lvl="0" indent="-285750" algn="just">
              <a:buFont typeface="Arial" panose="020B0604020202020204" pitchFamily="34" charset="0"/>
              <a:buChar char="•"/>
            </a:pPr>
            <a:r>
              <a:rPr lang="mn-MN" sz="1400" dirty="0"/>
              <a:t>Тухайн тахилга шүтлэгт газартай холбогдох домог, түүх, хууч яриа, </a:t>
            </a:r>
            <a:endParaRPr lang="en-US" sz="1400" dirty="0"/>
          </a:p>
          <a:p>
            <a:pPr marL="285750" lvl="0" indent="-285750" algn="just">
              <a:buFont typeface="Arial" panose="020B0604020202020204" pitchFamily="34" charset="0"/>
              <a:buChar char="•"/>
            </a:pPr>
            <a:r>
              <a:rPr lang="mn-MN" sz="1400" dirty="0"/>
              <a:t>Тухайн тахилга шүтлэгт газарт холбогдох хорио цээрийн ёс,</a:t>
            </a:r>
            <a:endParaRPr lang="en-US" sz="1400" dirty="0"/>
          </a:p>
          <a:p>
            <a:pPr marL="285750" lvl="0" indent="-285750" algn="just">
              <a:buFont typeface="Arial" panose="020B0604020202020204" pitchFamily="34" charset="0"/>
              <a:buChar char="•"/>
            </a:pPr>
            <a:r>
              <a:rPr lang="mn-MN" sz="1400" dirty="0"/>
              <a:t>Тухайн тахилга шүтлэгт газрын лус, савдаг, эзэдтэй холбогдох домог яриа,</a:t>
            </a:r>
            <a:endParaRPr lang="en-US" sz="1400" dirty="0"/>
          </a:p>
          <a:p>
            <a:pPr marL="285750" indent="-285750" algn="just">
              <a:buFont typeface="Arial" panose="020B0604020202020204" pitchFamily="34" charset="0"/>
              <a:buChar char="•"/>
            </a:pPr>
            <a:r>
              <a:rPr lang="mn-MN" sz="1400" dirty="0"/>
              <a:t>Тэдгээрийг дүрсэлсэн зураг байдаг бол хэнд хадгалагдаж байдаг, боломжтой бол зургийг нь оруулах.</a:t>
            </a:r>
            <a:endParaRPr lang="en-US" sz="1400" dirty="0"/>
          </a:p>
        </p:txBody>
      </p:sp>
      <p:sp>
        <p:nvSpPr>
          <p:cNvPr id="6" name="矩形 11">
            <a:extLst>
              <a:ext uri="{FF2B5EF4-FFF2-40B4-BE49-F238E27FC236}">
                <a16:creationId xmlns:a16="http://schemas.microsoft.com/office/drawing/2014/main" id="{8F953C29-4D1B-4176-BD40-47A102864F8A}"/>
              </a:ext>
            </a:extLst>
          </p:cNvPr>
          <p:cNvSpPr/>
          <p:nvPr/>
        </p:nvSpPr>
        <p:spPr>
          <a:xfrm>
            <a:off x="10882501"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TextBox 6">
            <a:extLst>
              <a:ext uri="{FF2B5EF4-FFF2-40B4-BE49-F238E27FC236}">
                <a16:creationId xmlns:a16="http://schemas.microsoft.com/office/drawing/2014/main" id="{8F08EA30-84CD-46F4-A4D2-F90CB3592015}"/>
              </a:ext>
            </a:extLst>
          </p:cNvPr>
          <p:cNvSpPr txBox="1"/>
          <p:nvPr/>
        </p:nvSpPr>
        <p:spPr>
          <a:xfrm>
            <a:off x="11130854" y="482570"/>
            <a:ext cx="282222" cy="369332"/>
          </a:xfrm>
          <a:prstGeom prst="rect">
            <a:avLst/>
          </a:prstGeom>
          <a:noFill/>
        </p:spPr>
        <p:txBody>
          <a:bodyPr wrap="square" rtlCol="0">
            <a:spAutoFit/>
          </a:bodyPr>
          <a:lstStyle/>
          <a:p>
            <a:r>
              <a:rPr lang="mn-MN"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532285669"/>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bwMode="auto">
          <a:xfrm>
            <a:off x="1444625" y="1302544"/>
            <a:ext cx="3859213" cy="3556000"/>
          </a:xfrm>
          <a:custGeom>
            <a:avLst/>
            <a:gdLst>
              <a:gd name="T0" fmla="*/ 1903431 w 6068"/>
              <a:gd name="T1" fmla="*/ 1142937 h 6067"/>
              <a:gd name="T2" fmla="*/ 1141808 w 6068"/>
              <a:gd name="T3" fmla="*/ 1142937 h 6067"/>
              <a:gd name="T4" fmla="*/ 1141808 w 6068"/>
              <a:gd name="T5" fmla="*/ 1523812 h 6067"/>
              <a:gd name="T6" fmla="*/ 761310 w 6068"/>
              <a:gd name="T7" fmla="*/ 1905000 h 6067"/>
              <a:gd name="T8" fmla="*/ 761310 w 6068"/>
              <a:gd name="T9" fmla="*/ 1142937 h 6067"/>
              <a:gd name="T10" fmla="*/ 380498 w 6068"/>
              <a:gd name="T11" fmla="*/ 1142937 h 6067"/>
              <a:gd name="T12" fmla="*/ 0 w 6068"/>
              <a:gd name="T13" fmla="*/ 761749 h 6067"/>
              <a:gd name="T14" fmla="*/ 761310 w 6068"/>
              <a:gd name="T15" fmla="*/ 761749 h 6067"/>
              <a:gd name="T16" fmla="*/ 761310 w 6068"/>
              <a:gd name="T17" fmla="*/ 380874 h 6067"/>
              <a:gd name="T18" fmla="*/ 1141808 w 6068"/>
              <a:gd name="T19" fmla="*/ 0 h 6067"/>
              <a:gd name="T20" fmla="*/ 1141808 w 6068"/>
              <a:gd name="T21" fmla="*/ 761749 h 6067"/>
              <a:gd name="T22" fmla="*/ 1522306 w 6068"/>
              <a:gd name="T23" fmla="*/ 761749 h 6067"/>
              <a:gd name="T24" fmla="*/ 1903431 w 6068"/>
              <a:gd name="T25" fmla="*/ 1142937 h 6067"/>
              <a:gd name="T26" fmla="*/ 1073738 w 6068"/>
              <a:gd name="T27" fmla="*/ 830513 h 6067"/>
              <a:gd name="T28" fmla="*/ 832202 w 6068"/>
              <a:gd name="T29" fmla="*/ 830513 h 6067"/>
              <a:gd name="T30" fmla="*/ 832202 w 6068"/>
              <a:gd name="T31" fmla="*/ 1071661 h 6067"/>
              <a:gd name="T32" fmla="*/ 1073738 w 6068"/>
              <a:gd name="T33" fmla="*/ 1071661 h 6067"/>
              <a:gd name="T34" fmla="*/ 1073738 w 6068"/>
              <a:gd name="T35" fmla="*/ 830513 h 60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068" h="6067">
                <a:moveTo>
                  <a:pt x="6068" y="3640"/>
                </a:moveTo>
                <a:lnTo>
                  <a:pt x="3640" y="3640"/>
                </a:lnTo>
                <a:lnTo>
                  <a:pt x="3640" y="4853"/>
                </a:lnTo>
                <a:lnTo>
                  <a:pt x="2427" y="6067"/>
                </a:lnTo>
                <a:lnTo>
                  <a:pt x="2427" y="3640"/>
                </a:lnTo>
                <a:lnTo>
                  <a:pt x="1213" y="3640"/>
                </a:lnTo>
                <a:lnTo>
                  <a:pt x="0" y="2426"/>
                </a:lnTo>
                <a:lnTo>
                  <a:pt x="2427" y="2426"/>
                </a:lnTo>
                <a:lnTo>
                  <a:pt x="2427" y="1213"/>
                </a:lnTo>
                <a:lnTo>
                  <a:pt x="3640" y="0"/>
                </a:lnTo>
                <a:lnTo>
                  <a:pt x="3640" y="2426"/>
                </a:lnTo>
                <a:lnTo>
                  <a:pt x="4853" y="2426"/>
                </a:lnTo>
                <a:lnTo>
                  <a:pt x="6068" y="3640"/>
                </a:lnTo>
                <a:close/>
                <a:moveTo>
                  <a:pt x="3423" y="2645"/>
                </a:moveTo>
                <a:lnTo>
                  <a:pt x="2653" y="2645"/>
                </a:lnTo>
                <a:lnTo>
                  <a:pt x="2653" y="3413"/>
                </a:lnTo>
                <a:lnTo>
                  <a:pt x="3423" y="3413"/>
                </a:lnTo>
                <a:lnTo>
                  <a:pt x="3423" y="2645"/>
                </a:lnTo>
                <a:close/>
              </a:path>
            </a:pathLst>
          </a:custGeom>
          <a:blipFill dpi="0" rotWithShape="1">
            <a:blip r:embed="rId2" cstate="print"/>
            <a:srcRect/>
            <a:stretch>
              <a:fillRect/>
            </a:stretch>
          </a:blipFill>
          <a:ln>
            <a:noFill/>
          </a:ln>
        </p:spPr>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latin typeface="+mn-lt"/>
              <a:ea typeface="+mn-ea"/>
            </a:endParaRPr>
          </a:p>
        </p:txBody>
      </p:sp>
      <p:sp>
        <p:nvSpPr>
          <p:cNvPr id="9" name="任意多边形 8"/>
          <p:cNvSpPr/>
          <p:nvPr/>
        </p:nvSpPr>
        <p:spPr>
          <a:xfrm>
            <a:off x="4685594" y="2724150"/>
            <a:ext cx="5880806" cy="712788"/>
          </a:xfrm>
          <a:custGeom>
            <a:avLst/>
            <a:gdLst>
              <a:gd name="connsiteX0" fmla="*/ 777922 w 4148920"/>
              <a:gd name="connsiteY0" fmla="*/ 0 h 713382"/>
              <a:gd name="connsiteX1" fmla="*/ 4148920 w 4148920"/>
              <a:gd name="connsiteY1" fmla="*/ 0 h 713382"/>
              <a:gd name="connsiteX2" fmla="*/ 4148920 w 4148920"/>
              <a:gd name="connsiteY2" fmla="*/ 713382 h 713382"/>
              <a:gd name="connsiteX3" fmla="*/ 777922 w 4148920"/>
              <a:gd name="connsiteY3" fmla="*/ 713382 h 713382"/>
              <a:gd name="connsiteX4" fmla="*/ 0 w 4148920"/>
              <a:gd name="connsiteY4" fmla="*/ 1 h 713382"/>
              <a:gd name="connsiteX5" fmla="*/ 777922 w 4148920"/>
              <a:gd name="connsiteY5" fmla="*/ 1 h 713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920" h="713382">
                <a:moveTo>
                  <a:pt x="777922" y="0"/>
                </a:moveTo>
                <a:lnTo>
                  <a:pt x="4148920" y="0"/>
                </a:lnTo>
                <a:lnTo>
                  <a:pt x="4148920" y="713382"/>
                </a:lnTo>
                <a:lnTo>
                  <a:pt x="777922" y="713382"/>
                </a:lnTo>
                <a:lnTo>
                  <a:pt x="0" y="1"/>
                </a:lnTo>
                <a:lnTo>
                  <a:pt x="777922" y="1"/>
                </a:lnTo>
                <a:close/>
              </a:path>
            </a:pathLst>
          </a:cu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n-MN" sz="3600" b="1" dirty="0"/>
              <a:t>      Төслийн танилцуулга</a:t>
            </a:r>
            <a:endParaRPr lang="zh-CN"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par>
                          <p:cTn id="8" fill="hold">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a:off x="0" y="0"/>
            <a:ext cx="5114925" cy="6858000"/>
          </a:xfrm>
          <a:prstGeom prst="parallelogram">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endParaRPr>
          </a:p>
        </p:txBody>
      </p:sp>
      <p:sp>
        <p:nvSpPr>
          <p:cNvPr id="19459" name="文本框 6"/>
          <p:cNvSpPr txBox="1">
            <a:spLocks noChangeArrowheads="1"/>
          </p:cNvSpPr>
          <p:nvPr/>
        </p:nvSpPr>
        <p:spPr bwMode="auto">
          <a:xfrm>
            <a:off x="5272085" y="1265872"/>
            <a:ext cx="6042025" cy="5047536"/>
          </a:xfrm>
          <a:prstGeom prst="rect">
            <a:avLst/>
          </a:prstGeom>
          <a:noFill/>
          <a:ln w="9525">
            <a:noFill/>
            <a:miter lim="800000"/>
          </a:ln>
        </p:spPr>
        <p:txBody>
          <a:bodyPr>
            <a:spAutoFit/>
          </a:bodyPr>
          <a:lstStyle/>
          <a:p>
            <a:pPr marL="285750" lvl="0" indent="-285750" algn="just">
              <a:buFont typeface="Arial" panose="020B0604020202020204" pitchFamily="34" charset="0"/>
              <a:buChar char="•"/>
            </a:pPr>
            <a:r>
              <a:rPr lang="mn-MN" sz="1400" dirty="0"/>
              <a:t>Тахилга шүтлэгт газарт зориулсан магтаал, дуу, хуур байдаг эсэх, байдаг бол хэн хэнд өвлөгдөж байдаг.</a:t>
            </a:r>
            <a:endParaRPr lang="en-US" sz="1400" dirty="0"/>
          </a:p>
          <a:p>
            <a:pPr marL="285750" lvl="0" indent="-285750" algn="just">
              <a:buFont typeface="Arial" panose="020B0604020202020204" pitchFamily="34" charset="0"/>
              <a:buChar char="•"/>
            </a:pPr>
            <a:r>
              <a:rPr lang="mn-MN" sz="1400" dirty="0"/>
              <a:t>Тахилга шүтлэгт газарт зориулан зохиогдсон орчин үеийн дуу, хуур ерөөл, магтаал, ном, товхимол байдаг бол хавсаргах</a:t>
            </a:r>
            <a:endParaRPr lang="en-US" sz="1400" dirty="0"/>
          </a:p>
          <a:p>
            <a:pPr marL="285750" lvl="0" indent="-285750" algn="just">
              <a:buFont typeface="Arial" panose="020B0604020202020204" pitchFamily="34" charset="0"/>
              <a:buChar char="•"/>
            </a:pPr>
            <a:r>
              <a:rPr lang="mn-MN" sz="1400" dirty="0"/>
              <a:t>Ураг удмынхны оршуулгын дурсгалт газар хаана байдаг, хэрхэн арчилж хүндэтгэл ёслол үзүүлдэг.</a:t>
            </a:r>
            <a:endParaRPr lang="en-US" sz="1400" dirty="0"/>
          </a:p>
          <a:p>
            <a:pPr marL="285750" lvl="0" indent="-285750" algn="just">
              <a:buFont typeface="Arial" panose="020B0604020202020204" pitchFamily="34" charset="0"/>
              <a:buChar char="•"/>
            </a:pPr>
            <a:r>
              <a:rPr lang="mn-MN" sz="1400" dirty="0"/>
              <a:t>Тухайн тахилга шүтлэгт газар, түүнийг хүрээлсэн нутагт түүх, соёлын үл хөдлөх дурсгалууд </a:t>
            </a:r>
            <a:r>
              <a:rPr lang="en-US" sz="1400" dirty="0"/>
              <a:t>(</a:t>
            </a:r>
            <a:r>
              <a:rPr lang="mn-MN" sz="1400" dirty="0"/>
              <a:t>хадны зураг, хөшөө чулуу, буган хөшөө, суварга гэх мэт</a:t>
            </a:r>
            <a:r>
              <a:rPr lang="en-US" sz="1400" dirty="0"/>
              <a:t>)</a:t>
            </a:r>
            <a:r>
              <a:rPr lang="mn-MN" sz="1400" dirty="0"/>
              <a:t> байдаг эсэх, байвал нэр, байршил, товч тодорхойлолт үнэ цэнийг бичих</a:t>
            </a:r>
            <a:endParaRPr lang="en-US" sz="1400" dirty="0"/>
          </a:p>
          <a:p>
            <a:pPr marL="285750" lvl="0" indent="-285750" algn="just">
              <a:buFont typeface="Arial" panose="020B0604020202020204" pitchFamily="34" charset="0"/>
              <a:buChar char="•"/>
            </a:pPr>
            <a:r>
              <a:rPr lang="mn-MN" sz="1400" dirty="0"/>
              <a:t>Тахилга шүтлэгт газар, түүнийг хүрээлсэн нутагт ариун булаг, рашаан ой, нуга, байгалийн үзэсгэлэнт газар байгаа эсэх, байвал нэр, байршил, товч тодорхойлолт, үнэ цэнийг бичих</a:t>
            </a:r>
            <a:endParaRPr lang="en-US" sz="1400" dirty="0"/>
          </a:p>
          <a:p>
            <a:pPr marL="285750" lvl="0" indent="-285750" algn="just">
              <a:buFont typeface="Arial" panose="020B0604020202020204" pitchFamily="34" charset="0"/>
              <a:buChar char="•"/>
            </a:pPr>
            <a:r>
              <a:rPr lang="mn-MN" sz="1400" dirty="0"/>
              <a:t>Тухайн тахилгат газрын гэрэл зураг</a:t>
            </a:r>
            <a:endParaRPr lang="en-US" sz="1400" dirty="0"/>
          </a:p>
          <a:p>
            <a:pPr marL="285750" lvl="0" indent="-285750" algn="just">
              <a:buFont typeface="Arial" panose="020B0604020202020204" pitchFamily="34" charset="0"/>
              <a:buChar char="•"/>
            </a:pPr>
            <a:r>
              <a:rPr lang="mn-MN" sz="1400" dirty="0"/>
              <a:t>Тахилгын зан үйл, ард түмний төлөөлийг харуулсан гэрэл зураг</a:t>
            </a:r>
            <a:endParaRPr lang="en-US" sz="1400" dirty="0"/>
          </a:p>
          <a:p>
            <a:pPr marL="285750" lvl="0" indent="-285750" algn="just">
              <a:buFont typeface="Arial" panose="020B0604020202020204" pitchFamily="34" charset="0"/>
              <a:buChar char="•"/>
            </a:pPr>
            <a:r>
              <a:rPr lang="mn-MN" sz="1400" dirty="0"/>
              <a:t>Тухайн тахилгат газар нутаг болон түүнийг хүрээлсэн нутгийг хадгалж хамгаалах, тахих талаар ямар ямар арга хэмжээг хэрхэн авч хэрэгжүүлсэн. </a:t>
            </a:r>
            <a:endParaRPr lang="en-US" sz="1400" dirty="0"/>
          </a:p>
          <a:p>
            <a:pPr marL="285750" lvl="0" indent="-285750" algn="just">
              <a:buFont typeface="Arial" panose="020B0604020202020204" pitchFamily="34" charset="0"/>
              <a:buChar char="•"/>
            </a:pPr>
            <a:r>
              <a:rPr lang="mn-MN" sz="1400" dirty="0"/>
              <a:t>Тухайн тахилга шүтлэгт газрыг хадгалж хамгаалах, сурталчлах талаар ямар арга хэмжээ авч байгаа </a:t>
            </a:r>
            <a:r>
              <a:rPr lang="en-US" sz="1400" dirty="0"/>
              <a:t> (</a:t>
            </a:r>
            <a:r>
              <a:rPr lang="mn-MN" sz="1400" dirty="0"/>
              <a:t>хавсаргах</a:t>
            </a:r>
            <a:r>
              <a:rPr lang="en-US" sz="1400" dirty="0"/>
              <a:t>)</a:t>
            </a:r>
          </a:p>
          <a:p>
            <a:pPr marL="285750" indent="-285750" algn="just">
              <a:buFont typeface="Arial" panose="020B0604020202020204" pitchFamily="34" charset="0"/>
              <a:buChar char="•"/>
            </a:pPr>
            <a:r>
              <a:rPr lang="mn-MN" sz="1400" dirty="0"/>
              <a:t>Тухайн тахилга шүтлэгт газар, түүнийг хүрээлсэн нутагт эко болон соёлын аялал жуулчлал хөгжиж байгаа эсэх</a:t>
            </a:r>
            <a:r>
              <a:rPr lang="en-US" sz="1400" dirty="0"/>
              <a:t>;</a:t>
            </a:r>
            <a:r>
              <a:rPr lang="mn-MN" sz="1400" dirty="0"/>
              <a:t> хөгжиж байгаа бол ямар маршрутаар юу үзүүлдэг.</a:t>
            </a:r>
            <a:endParaRPr lang="en-US" sz="1400" dirty="0"/>
          </a:p>
        </p:txBody>
      </p:sp>
      <p:sp>
        <p:nvSpPr>
          <p:cNvPr id="4" name="矩形 11">
            <a:extLst>
              <a:ext uri="{FF2B5EF4-FFF2-40B4-BE49-F238E27FC236}">
                <a16:creationId xmlns:a16="http://schemas.microsoft.com/office/drawing/2014/main" id="{22744ADE-7F4F-4810-A50B-F7192C6D93D0}"/>
              </a:ext>
            </a:extLst>
          </p:cNvPr>
          <p:cNvSpPr/>
          <p:nvPr/>
        </p:nvSpPr>
        <p:spPr>
          <a:xfrm>
            <a:off x="10882501"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6" name="TextBox 5">
            <a:extLst>
              <a:ext uri="{FF2B5EF4-FFF2-40B4-BE49-F238E27FC236}">
                <a16:creationId xmlns:a16="http://schemas.microsoft.com/office/drawing/2014/main" id="{49FB1465-258C-4BA6-A9A7-CDC567444FCA}"/>
              </a:ext>
            </a:extLst>
          </p:cNvPr>
          <p:cNvSpPr txBox="1"/>
          <p:nvPr/>
        </p:nvSpPr>
        <p:spPr>
          <a:xfrm>
            <a:off x="11130854" y="482570"/>
            <a:ext cx="282222" cy="369332"/>
          </a:xfrm>
          <a:prstGeom prst="rect">
            <a:avLst/>
          </a:prstGeom>
          <a:noFill/>
        </p:spPr>
        <p:txBody>
          <a:bodyPr wrap="square" rtlCol="0">
            <a:spAutoFit/>
          </a:bodyPr>
          <a:lstStyle/>
          <a:p>
            <a:r>
              <a:rPr lang="mn-MN"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3066068566"/>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文本框 1"/>
          <p:cNvSpPr txBox="1">
            <a:spLocks noChangeArrowheads="1"/>
          </p:cNvSpPr>
          <p:nvPr/>
        </p:nvSpPr>
        <p:spPr bwMode="auto">
          <a:xfrm>
            <a:off x="5079999" y="3098512"/>
            <a:ext cx="2269067" cy="584775"/>
          </a:xfrm>
          <a:prstGeom prst="rect">
            <a:avLst/>
          </a:prstGeom>
          <a:noFill/>
          <a:ln w="9525">
            <a:noFill/>
            <a:miter lim="800000"/>
          </a:ln>
        </p:spPr>
        <p:txBody>
          <a:bodyPr wrap="square">
            <a:spAutoFit/>
          </a:bodyPr>
          <a:lstStyle/>
          <a:p>
            <a:pPr algn="ctr"/>
            <a:r>
              <a:rPr lang="mn-MN" altLang="zh-CN" sz="3200" dirty="0">
                <a:solidFill>
                  <a:schemeClr val="bg1"/>
                </a:solidFill>
                <a:latin typeface="Calibri" panose="020F0502020204030204" pitchFamily="34" charset="0"/>
              </a:rPr>
              <a:t>БАЯРЛАЛАА</a:t>
            </a:r>
            <a:endParaRPr lang="zh-CN" altLang="en-US" sz="3200" dirty="0">
              <a:solidFill>
                <a:schemeClr val="bg1"/>
              </a:solidFill>
              <a:latin typeface="Calibri" panose="020F0502020204030204" pitchFamily="34" charset="0"/>
            </a:endParaRPr>
          </a:p>
        </p:txBody>
      </p:sp>
      <p:sp>
        <p:nvSpPr>
          <p:cNvPr id="23" name="KSO_Shape"/>
          <p:cNvSpPr/>
          <p:nvPr/>
        </p:nvSpPr>
        <p:spPr>
          <a:xfrm>
            <a:off x="4465638" y="1814513"/>
            <a:ext cx="3327400" cy="3268662"/>
          </a:xfrm>
          <a:custGeom>
            <a:avLst/>
            <a:gdLst>
              <a:gd name="connsiteX0" fmla="*/ 783208 w 1566416"/>
              <a:gd name="connsiteY0" fmla="*/ 1422400 h 1566416"/>
              <a:gd name="connsiteX1" fmla="*/ 855216 w 1566416"/>
              <a:gd name="connsiteY1" fmla="*/ 1494408 h 1566416"/>
              <a:gd name="connsiteX2" fmla="*/ 783208 w 1566416"/>
              <a:gd name="connsiteY2" fmla="*/ 1566416 h 1566416"/>
              <a:gd name="connsiteX3" fmla="*/ 711200 w 1566416"/>
              <a:gd name="connsiteY3" fmla="*/ 1494408 h 1566416"/>
              <a:gd name="connsiteX4" fmla="*/ 783208 w 1566416"/>
              <a:gd name="connsiteY4" fmla="*/ 1422400 h 1566416"/>
              <a:gd name="connsiteX5" fmla="*/ 967280 w 1566416"/>
              <a:gd name="connsiteY5" fmla="*/ 1398167 h 1566416"/>
              <a:gd name="connsiteX6" fmla="*/ 1039288 w 1566416"/>
              <a:gd name="connsiteY6" fmla="*/ 1470175 h 1566416"/>
              <a:gd name="connsiteX7" fmla="*/ 967280 w 1566416"/>
              <a:gd name="connsiteY7" fmla="*/ 1542183 h 1566416"/>
              <a:gd name="connsiteX8" fmla="*/ 895272 w 1566416"/>
              <a:gd name="connsiteY8" fmla="*/ 1470175 h 1566416"/>
              <a:gd name="connsiteX9" fmla="*/ 967280 w 1566416"/>
              <a:gd name="connsiteY9" fmla="*/ 1398167 h 1566416"/>
              <a:gd name="connsiteX10" fmla="*/ 599136 w 1566416"/>
              <a:gd name="connsiteY10" fmla="*/ 1398167 h 1566416"/>
              <a:gd name="connsiteX11" fmla="*/ 671144 w 1566416"/>
              <a:gd name="connsiteY11" fmla="*/ 1470175 h 1566416"/>
              <a:gd name="connsiteX12" fmla="*/ 599136 w 1566416"/>
              <a:gd name="connsiteY12" fmla="*/ 1542183 h 1566416"/>
              <a:gd name="connsiteX13" fmla="*/ 527128 w 1566416"/>
              <a:gd name="connsiteY13" fmla="*/ 1470175 h 1566416"/>
              <a:gd name="connsiteX14" fmla="*/ 599136 w 1566416"/>
              <a:gd name="connsiteY14" fmla="*/ 1398167 h 1566416"/>
              <a:gd name="connsiteX15" fmla="*/ 1138808 w 1566416"/>
              <a:gd name="connsiteY15" fmla="*/ 1327117 h 1566416"/>
              <a:gd name="connsiteX16" fmla="*/ 1210816 w 1566416"/>
              <a:gd name="connsiteY16" fmla="*/ 1399125 h 1566416"/>
              <a:gd name="connsiteX17" fmla="*/ 1138808 w 1566416"/>
              <a:gd name="connsiteY17" fmla="*/ 1471133 h 1566416"/>
              <a:gd name="connsiteX18" fmla="*/ 1066800 w 1566416"/>
              <a:gd name="connsiteY18" fmla="*/ 1399125 h 1566416"/>
              <a:gd name="connsiteX19" fmla="*/ 1138808 w 1566416"/>
              <a:gd name="connsiteY19" fmla="*/ 1327117 h 1566416"/>
              <a:gd name="connsiteX20" fmla="*/ 427608 w 1566416"/>
              <a:gd name="connsiteY20" fmla="*/ 1327117 h 1566416"/>
              <a:gd name="connsiteX21" fmla="*/ 499616 w 1566416"/>
              <a:gd name="connsiteY21" fmla="*/ 1399125 h 1566416"/>
              <a:gd name="connsiteX22" fmla="*/ 427608 w 1566416"/>
              <a:gd name="connsiteY22" fmla="*/ 1471133 h 1566416"/>
              <a:gd name="connsiteX23" fmla="*/ 355600 w 1566416"/>
              <a:gd name="connsiteY23" fmla="*/ 1399125 h 1566416"/>
              <a:gd name="connsiteX24" fmla="*/ 427608 w 1566416"/>
              <a:gd name="connsiteY24" fmla="*/ 1327117 h 1566416"/>
              <a:gd name="connsiteX25" fmla="*/ 1286102 w 1566416"/>
              <a:gd name="connsiteY25" fmla="*/ 1214094 h 1566416"/>
              <a:gd name="connsiteX26" fmla="*/ 1358110 w 1566416"/>
              <a:gd name="connsiteY26" fmla="*/ 1286102 h 1566416"/>
              <a:gd name="connsiteX27" fmla="*/ 1286102 w 1566416"/>
              <a:gd name="connsiteY27" fmla="*/ 1358110 h 1566416"/>
              <a:gd name="connsiteX28" fmla="*/ 1214094 w 1566416"/>
              <a:gd name="connsiteY28" fmla="*/ 1286102 h 1566416"/>
              <a:gd name="connsiteX29" fmla="*/ 1286102 w 1566416"/>
              <a:gd name="connsiteY29" fmla="*/ 1214094 h 1566416"/>
              <a:gd name="connsiteX30" fmla="*/ 280314 w 1566416"/>
              <a:gd name="connsiteY30" fmla="*/ 1214094 h 1566416"/>
              <a:gd name="connsiteX31" fmla="*/ 352322 w 1566416"/>
              <a:gd name="connsiteY31" fmla="*/ 1286102 h 1566416"/>
              <a:gd name="connsiteX32" fmla="*/ 280314 w 1566416"/>
              <a:gd name="connsiteY32" fmla="*/ 1358110 h 1566416"/>
              <a:gd name="connsiteX33" fmla="*/ 208306 w 1566416"/>
              <a:gd name="connsiteY33" fmla="*/ 1286102 h 1566416"/>
              <a:gd name="connsiteX34" fmla="*/ 280314 w 1566416"/>
              <a:gd name="connsiteY34" fmla="*/ 1214094 h 1566416"/>
              <a:gd name="connsiteX35" fmla="*/ 1399125 w 1566416"/>
              <a:gd name="connsiteY35" fmla="*/ 1066800 h 1566416"/>
              <a:gd name="connsiteX36" fmla="*/ 1471133 w 1566416"/>
              <a:gd name="connsiteY36" fmla="*/ 1138808 h 1566416"/>
              <a:gd name="connsiteX37" fmla="*/ 1399125 w 1566416"/>
              <a:gd name="connsiteY37" fmla="*/ 1210816 h 1566416"/>
              <a:gd name="connsiteX38" fmla="*/ 1327117 w 1566416"/>
              <a:gd name="connsiteY38" fmla="*/ 1138808 h 1566416"/>
              <a:gd name="connsiteX39" fmla="*/ 1399125 w 1566416"/>
              <a:gd name="connsiteY39" fmla="*/ 1066800 h 1566416"/>
              <a:gd name="connsiteX40" fmla="*/ 167291 w 1566416"/>
              <a:gd name="connsiteY40" fmla="*/ 1066800 h 1566416"/>
              <a:gd name="connsiteX41" fmla="*/ 239299 w 1566416"/>
              <a:gd name="connsiteY41" fmla="*/ 1138808 h 1566416"/>
              <a:gd name="connsiteX42" fmla="*/ 167291 w 1566416"/>
              <a:gd name="connsiteY42" fmla="*/ 1210816 h 1566416"/>
              <a:gd name="connsiteX43" fmla="*/ 95283 w 1566416"/>
              <a:gd name="connsiteY43" fmla="*/ 1138808 h 1566416"/>
              <a:gd name="connsiteX44" fmla="*/ 167291 w 1566416"/>
              <a:gd name="connsiteY44" fmla="*/ 1066800 h 1566416"/>
              <a:gd name="connsiteX45" fmla="*/ 1470175 w 1566416"/>
              <a:gd name="connsiteY45" fmla="*/ 895272 h 1566416"/>
              <a:gd name="connsiteX46" fmla="*/ 1542183 w 1566416"/>
              <a:gd name="connsiteY46" fmla="*/ 967280 h 1566416"/>
              <a:gd name="connsiteX47" fmla="*/ 1470175 w 1566416"/>
              <a:gd name="connsiteY47" fmla="*/ 1039288 h 1566416"/>
              <a:gd name="connsiteX48" fmla="*/ 1398167 w 1566416"/>
              <a:gd name="connsiteY48" fmla="*/ 967280 h 1566416"/>
              <a:gd name="connsiteX49" fmla="*/ 1470175 w 1566416"/>
              <a:gd name="connsiteY49" fmla="*/ 895272 h 1566416"/>
              <a:gd name="connsiteX50" fmla="*/ 96242 w 1566416"/>
              <a:gd name="connsiteY50" fmla="*/ 895272 h 1566416"/>
              <a:gd name="connsiteX51" fmla="*/ 168250 w 1566416"/>
              <a:gd name="connsiteY51" fmla="*/ 967280 h 1566416"/>
              <a:gd name="connsiteX52" fmla="*/ 96242 w 1566416"/>
              <a:gd name="connsiteY52" fmla="*/ 1039288 h 1566416"/>
              <a:gd name="connsiteX53" fmla="*/ 24234 w 1566416"/>
              <a:gd name="connsiteY53" fmla="*/ 967280 h 1566416"/>
              <a:gd name="connsiteX54" fmla="*/ 96242 w 1566416"/>
              <a:gd name="connsiteY54" fmla="*/ 895272 h 1566416"/>
              <a:gd name="connsiteX55" fmla="*/ 1494408 w 1566416"/>
              <a:gd name="connsiteY55" fmla="*/ 711200 h 1566416"/>
              <a:gd name="connsiteX56" fmla="*/ 1566416 w 1566416"/>
              <a:gd name="connsiteY56" fmla="*/ 783208 h 1566416"/>
              <a:gd name="connsiteX57" fmla="*/ 1494408 w 1566416"/>
              <a:gd name="connsiteY57" fmla="*/ 855216 h 1566416"/>
              <a:gd name="connsiteX58" fmla="*/ 1422400 w 1566416"/>
              <a:gd name="connsiteY58" fmla="*/ 783208 h 1566416"/>
              <a:gd name="connsiteX59" fmla="*/ 1494408 w 1566416"/>
              <a:gd name="connsiteY59" fmla="*/ 711200 h 1566416"/>
              <a:gd name="connsiteX60" fmla="*/ 72008 w 1566416"/>
              <a:gd name="connsiteY60" fmla="*/ 711200 h 1566416"/>
              <a:gd name="connsiteX61" fmla="*/ 144016 w 1566416"/>
              <a:gd name="connsiteY61" fmla="*/ 783208 h 1566416"/>
              <a:gd name="connsiteX62" fmla="*/ 72008 w 1566416"/>
              <a:gd name="connsiteY62" fmla="*/ 855216 h 1566416"/>
              <a:gd name="connsiteX63" fmla="*/ 0 w 1566416"/>
              <a:gd name="connsiteY63" fmla="*/ 783208 h 1566416"/>
              <a:gd name="connsiteX64" fmla="*/ 72008 w 1566416"/>
              <a:gd name="connsiteY64" fmla="*/ 711200 h 1566416"/>
              <a:gd name="connsiteX65" fmla="*/ 1470175 w 1566416"/>
              <a:gd name="connsiteY65" fmla="*/ 527128 h 1566416"/>
              <a:gd name="connsiteX66" fmla="*/ 1542183 w 1566416"/>
              <a:gd name="connsiteY66" fmla="*/ 599136 h 1566416"/>
              <a:gd name="connsiteX67" fmla="*/ 1470175 w 1566416"/>
              <a:gd name="connsiteY67" fmla="*/ 671144 h 1566416"/>
              <a:gd name="connsiteX68" fmla="*/ 1398167 w 1566416"/>
              <a:gd name="connsiteY68" fmla="*/ 599136 h 1566416"/>
              <a:gd name="connsiteX69" fmla="*/ 1470175 w 1566416"/>
              <a:gd name="connsiteY69" fmla="*/ 527128 h 1566416"/>
              <a:gd name="connsiteX70" fmla="*/ 96242 w 1566416"/>
              <a:gd name="connsiteY70" fmla="*/ 527128 h 1566416"/>
              <a:gd name="connsiteX71" fmla="*/ 168250 w 1566416"/>
              <a:gd name="connsiteY71" fmla="*/ 599136 h 1566416"/>
              <a:gd name="connsiteX72" fmla="*/ 96242 w 1566416"/>
              <a:gd name="connsiteY72" fmla="*/ 671144 h 1566416"/>
              <a:gd name="connsiteX73" fmla="*/ 24234 w 1566416"/>
              <a:gd name="connsiteY73" fmla="*/ 599136 h 1566416"/>
              <a:gd name="connsiteX74" fmla="*/ 96242 w 1566416"/>
              <a:gd name="connsiteY74" fmla="*/ 527128 h 1566416"/>
              <a:gd name="connsiteX75" fmla="*/ 1399125 w 1566416"/>
              <a:gd name="connsiteY75" fmla="*/ 355600 h 1566416"/>
              <a:gd name="connsiteX76" fmla="*/ 1471133 w 1566416"/>
              <a:gd name="connsiteY76" fmla="*/ 427608 h 1566416"/>
              <a:gd name="connsiteX77" fmla="*/ 1399125 w 1566416"/>
              <a:gd name="connsiteY77" fmla="*/ 499616 h 1566416"/>
              <a:gd name="connsiteX78" fmla="*/ 1327117 w 1566416"/>
              <a:gd name="connsiteY78" fmla="*/ 427608 h 1566416"/>
              <a:gd name="connsiteX79" fmla="*/ 1399125 w 1566416"/>
              <a:gd name="connsiteY79" fmla="*/ 355600 h 1566416"/>
              <a:gd name="connsiteX80" fmla="*/ 167291 w 1566416"/>
              <a:gd name="connsiteY80" fmla="*/ 355600 h 1566416"/>
              <a:gd name="connsiteX81" fmla="*/ 239299 w 1566416"/>
              <a:gd name="connsiteY81" fmla="*/ 427608 h 1566416"/>
              <a:gd name="connsiteX82" fmla="*/ 167291 w 1566416"/>
              <a:gd name="connsiteY82" fmla="*/ 499616 h 1566416"/>
              <a:gd name="connsiteX83" fmla="*/ 95283 w 1566416"/>
              <a:gd name="connsiteY83" fmla="*/ 427608 h 1566416"/>
              <a:gd name="connsiteX84" fmla="*/ 167291 w 1566416"/>
              <a:gd name="connsiteY84" fmla="*/ 355600 h 1566416"/>
              <a:gd name="connsiteX85" fmla="*/ 1286102 w 1566416"/>
              <a:gd name="connsiteY85" fmla="*/ 208305 h 1566416"/>
              <a:gd name="connsiteX86" fmla="*/ 1358110 w 1566416"/>
              <a:gd name="connsiteY86" fmla="*/ 280313 h 1566416"/>
              <a:gd name="connsiteX87" fmla="*/ 1286102 w 1566416"/>
              <a:gd name="connsiteY87" fmla="*/ 352321 h 1566416"/>
              <a:gd name="connsiteX88" fmla="*/ 1214094 w 1566416"/>
              <a:gd name="connsiteY88" fmla="*/ 280313 h 1566416"/>
              <a:gd name="connsiteX89" fmla="*/ 1286102 w 1566416"/>
              <a:gd name="connsiteY89" fmla="*/ 208305 h 1566416"/>
              <a:gd name="connsiteX90" fmla="*/ 280314 w 1566416"/>
              <a:gd name="connsiteY90" fmla="*/ 208305 h 1566416"/>
              <a:gd name="connsiteX91" fmla="*/ 352322 w 1566416"/>
              <a:gd name="connsiteY91" fmla="*/ 280313 h 1566416"/>
              <a:gd name="connsiteX92" fmla="*/ 280314 w 1566416"/>
              <a:gd name="connsiteY92" fmla="*/ 352321 h 1566416"/>
              <a:gd name="connsiteX93" fmla="*/ 208306 w 1566416"/>
              <a:gd name="connsiteY93" fmla="*/ 280313 h 1566416"/>
              <a:gd name="connsiteX94" fmla="*/ 280314 w 1566416"/>
              <a:gd name="connsiteY94" fmla="*/ 208305 h 1566416"/>
              <a:gd name="connsiteX95" fmla="*/ 1138808 w 1566416"/>
              <a:gd name="connsiteY95" fmla="*/ 95283 h 1566416"/>
              <a:gd name="connsiteX96" fmla="*/ 1210816 w 1566416"/>
              <a:gd name="connsiteY96" fmla="*/ 167291 h 1566416"/>
              <a:gd name="connsiteX97" fmla="*/ 1138808 w 1566416"/>
              <a:gd name="connsiteY97" fmla="*/ 239299 h 1566416"/>
              <a:gd name="connsiteX98" fmla="*/ 1066800 w 1566416"/>
              <a:gd name="connsiteY98" fmla="*/ 167291 h 1566416"/>
              <a:gd name="connsiteX99" fmla="*/ 1138808 w 1566416"/>
              <a:gd name="connsiteY99" fmla="*/ 95283 h 1566416"/>
              <a:gd name="connsiteX100" fmla="*/ 427608 w 1566416"/>
              <a:gd name="connsiteY100" fmla="*/ 95283 h 1566416"/>
              <a:gd name="connsiteX101" fmla="*/ 499616 w 1566416"/>
              <a:gd name="connsiteY101" fmla="*/ 167291 h 1566416"/>
              <a:gd name="connsiteX102" fmla="*/ 427608 w 1566416"/>
              <a:gd name="connsiteY102" fmla="*/ 239299 h 1566416"/>
              <a:gd name="connsiteX103" fmla="*/ 355600 w 1566416"/>
              <a:gd name="connsiteY103" fmla="*/ 167291 h 1566416"/>
              <a:gd name="connsiteX104" fmla="*/ 427608 w 1566416"/>
              <a:gd name="connsiteY104" fmla="*/ 95283 h 1566416"/>
              <a:gd name="connsiteX105" fmla="*/ 967280 w 1566416"/>
              <a:gd name="connsiteY105" fmla="*/ 24233 h 1566416"/>
              <a:gd name="connsiteX106" fmla="*/ 1039288 w 1566416"/>
              <a:gd name="connsiteY106" fmla="*/ 96241 h 1566416"/>
              <a:gd name="connsiteX107" fmla="*/ 967280 w 1566416"/>
              <a:gd name="connsiteY107" fmla="*/ 168249 h 1566416"/>
              <a:gd name="connsiteX108" fmla="*/ 895272 w 1566416"/>
              <a:gd name="connsiteY108" fmla="*/ 96241 h 1566416"/>
              <a:gd name="connsiteX109" fmla="*/ 967280 w 1566416"/>
              <a:gd name="connsiteY109" fmla="*/ 24233 h 1566416"/>
              <a:gd name="connsiteX110" fmla="*/ 599136 w 1566416"/>
              <a:gd name="connsiteY110" fmla="*/ 24233 h 1566416"/>
              <a:gd name="connsiteX111" fmla="*/ 671144 w 1566416"/>
              <a:gd name="connsiteY111" fmla="*/ 96241 h 1566416"/>
              <a:gd name="connsiteX112" fmla="*/ 599136 w 1566416"/>
              <a:gd name="connsiteY112" fmla="*/ 168249 h 1566416"/>
              <a:gd name="connsiteX113" fmla="*/ 527128 w 1566416"/>
              <a:gd name="connsiteY113" fmla="*/ 96241 h 1566416"/>
              <a:gd name="connsiteX114" fmla="*/ 599136 w 1566416"/>
              <a:gd name="connsiteY114" fmla="*/ 24233 h 1566416"/>
              <a:gd name="connsiteX115" fmla="*/ 783208 w 1566416"/>
              <a:gd name="connsiteY115" fmla="*/ 0 h 1566416"/>
              <a:gd name="connsiteX116" fmla="*/ 855216 w 1566416"/>
              <a:gd name="connsiteY116" fmla="*/ 72008 h 1566416"/>
              <a:gd name="connsiteX117" fmla="*/ 783208 w 1566416"/>
              <a:gd name="connsiteY117" fmla="*/ 144016 h 1566416"/>
              <a:gd name="connsiteX118" fmla="*/ 711200 w 1566416"/>
              <a:gd name="connsiteY118" fmla="*/ 72008 h 1566416"/>
              <a:gd name="connsiteX119" fmla="*/ 783208 w 1566416"/>
              <a:gd name="connsiteY119" fmla="*/ 0 h 1566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1566416" h="1566416">
                <a:moveTo>
                  <a:pt x="783208" y="1422400"/>
                </a:moveTo>
                <a:cubicBezTo>
                  <a:pt x="822977" y="1422400"/>
                  <a:pt x="855216" y="1454639"/>
                  <a:pt x="855216" y="1494408"/>
                </a:cubicBezTo>
                <a:cubicBezTo>
                  <a:pt x="855216" y="1534177"/>
                  <a:pt x="822977" y="1566416"/>
                  <a:pt x="783208" y="1566416"/>
                </a:cubicBezTo>
                <a:cubicBezTo>
                  <a:pt x="743439" y="1566416"/>
                  <a:pt x="711200" y="1534177"/>
                  <a:pt x="711200" y="1494408"/>
                </a:cubicBezTo>
                <a:cubicBezTo>
                  <a:pt x="711200" y="1454639"/>
                  <a:pt x="743439" y="1422400"/>
                  <a:pt x="783208" y="1422400"/>
                </a:cubicBezTo>
                <a:close/>
                <a:moveTo>
                  <a:pt x="967280" y="1398167"/>
                </a:moveTo>
                <a:cubicBezTo>
                  <a:pt x="1007049" y="1398167"/>
                  <a:pt x="1039288" y="1430406"/>
                  <a:pt x="1039288" y="1470175"/>
                </a:cubicBezTo>
                <a:cubicBezTo>
                  <a:pt x="1039288" y="1509944"/>
                  <a:pt x="1007049" y="1542183"/>
                  <a:pt x="967280" y="1542183"/>
                </a:cubicBezTo>
                <a:cubicBezTo>
                  <a:pt x="927511" y="1542183"/>
                  <a:pt x="895272" y="1509944"/>
                  <a:pt x="895272" y="1470175"/>
                </a:cubicBezTo>
                <a:cubicBezTo>
                  <a:pt x="895272" y="1430406"/>
                  <a:pt x="927511" y="1398167"/>
                  <a:pt x="967280" y="1398167"/>
                </a:cubicBezTo>
                <a:close/>
                <a:moveTo>
                  <a:pt x="599136" y="1398167"/>
                </a:moveTo>
                <a:cubicBezTo>
                  <a:pt x="638905" y="1398167"/>
                  <a:pt x="671144" y="1430406"/>
                  <a:pt x="671144" y="1470175"/>
                </a:cubicBezTo>
                <a:cubicBezTo>
                  <a:pt x="671144" y="1509944"/>
                  <a:pt x="638905" y="1542183"/>
                  <a:pt x="599136" y="1542183"/>
                </a:cubicBezTo>
                <a:cubicBezTo>
                  <a:pt x="559367" y="1542183"/>
                  <a:pt x="527128" y="1509944"/>
                  <a:pt x="527128" y="1470175"/>
                </a:cubicBezTo>
                <a:cubicBezTo>
                  <a:pt x="527128" y="1430406"/>
                  <a:pt x="559367" y="1398167"/>
                  <a:pt x="599136" y="1398167"/>
                </a:cubicBezTo>
                <a:close/>
                <a:moveTo>
                  <a:pt x="1138808" y="1327117"/>
                </a:moveTo>
                <a:cubicBezTo>
                  <a:pt x="1178577" y="1327117"/>
                  <a:pt x="1210816" y="1359356"/>
                  <a:pt x="1210816" y="1399125"/>
                </a:cubicBezTo>
                <a:cubicBezTo>
                  <a:pt x="1210816" y="1438894"/>
                  <a:pt x="1178577" y="1471133"/>
                  <a:pt x="1138808" y="1471133"/>
                </a:cubicBezTo>
                <a:cubicBezTo>
                  <a:pt x="1099039" y="1471133"/>
                  <a:pt x="1066800" y="1438894"/>
                  <a:pt x="1066800" y="1399125"/>
                </a:cubicBezTo>
                <a:cubicBezTo>
                  <a:pt x="1066800" y="1359356"/>
                  <a:pt x="1099039" y="1327117"/>
                  <a:pt x="1138808" y="1327117"/>
                </a:cubicBezTo>
                <a:close/>
                <a:moveTo>
                  <a:pt x="427608" y="1327117"/>
                </a:moveTo>
                <a:cubicBezTo>
                  <a:pt x="467377" y="1327117"/>
                  <a:pt x="499616" y="1359356"/>
                  <a:pt x="499616" y="1399125"/>
                </a:cubicBezTo>
                <a:cubicBezTo>
                  <a:pt x="499616" y="1438894"/>
                  <a:pt x="467377" y="1471133"/>
                  <a:pt x="427608" y="1471133"/>
                </a:cubicBezTo>
                <a:cubicBezTo>
                  <a:pt x="387839" y="1471133"/>
                  <a:pt x="355600" y="1438894"/>
                  <a:pt x="355600" y="1399125"/>
                </a:cubicBezTo>
                <a:cubicBezTo>
                  <a:pt x="355600" y="1359356"/>
                  <a:pt x="387839" y="1327117"/>
                  <a:pt x="427608" y="1327117"/>
                </a:cubicBezTo>
                <a:close/>
                <a:moveTo>
                  <a:pt x="1286102" y="1214094"/>
                </a:moveTo>
                <a:cubicBezTo>
                  <a:pt x="1325871" y="1214094"/>
                  <a:pt x="1358110" y="1246333"/>
                  <a:pt x="1358110" y="1286102"/>
                </a:cubicBezTo>
                <a:cubicBezTo>
                  <a:pt x="1358110" y="1325871"/>
                  <a:pt x="1325871" y="1358110"/>
                  <a:pt x="1286102" y="1358110"/>
                </a:cubicBezTo>
                <a:cubicBezTo>
                  <a:pt x="1246333" y="1358110"/>
                  <a:pt x="1214094" y="1325871"/>
                  <a:pt x="1214094" y="1286102"/>
                </a:cubicBezTo>
                <a:cubicBezTo>
                  <a:pt x="1214094" y="1246333"/>
                  <a:pt x="1246333" y="1214094"/>
                  <a:pt x="1286102" y="1214094"/>
                </a:cubicBezTo>
                <a:close/>
                <a:moveTo>
                  <a:pt x="280314" y="1214094"/>
                </a:moveTo>
                <a:cubicBezTo>
                  <a:pt x="320083" y="1214094"/>
                  <a:pt x="352322" y="1246333"/>
                  <a:pt x="352322" y="1286102"/>
                </a:cubicBezTo>
                <a:cubicBezTo>
                  <a:pt x="352322" y="1325871"/>
                  <a:pt x="320083" y="1358110"/>
                  <a:pt x="280314" y="1358110"/>
                </a:cubicBezTo>
                <a:cubicBezTo>
                  <a:pt x="240545" y="1358110"/>
                  <a:pt x="208306" y="1325871"/>
                  <a:pt x="208306" y="1286102"/>
                </a:cubicBezTo>
                <a:cubicBezTo>
                  <a:pt x="208306" y="1246333"/>
                  <a:pt x="240545" y="1214094"/>
                  <a:pt x="280314" y="1214094"/>
                </a:cubicBezTo>
                <a:close/>
                <a:moveTo>
                  <a:pt x="1399125" y="1066800"/>
                </a:moveTo>
                <a:cubicBezTo>
                  <a:pt x="1438894" y="1066800"/>
                  <a:pt x="1471133" y="1099039"/>
                  <a:pt x="1471133" y="1138808"/>
                </a:cubicBezTo>
                <a:cubicBezTo>
                  <a:pt x="1471133" y="1178577"/>
                  <a:pt x="1438894" y="1210816"/>
                  <a:pt x="1399125" y="1210816"/>
                </a:cubicBezTo>
                <a:cubicBezTo>
                  <a:pt x="1359356" y="1210816"/>
                  <a:pt x="1327117" y="1178577"/>
                  <a:pt x="1327117" y="1138808"/>
                </a:cubicBezTo>
                <a:cubicBezTo>
                  <a:pt x="1327117" y="1099039"/>
                  <a:pt x="1359356" y="1066800"/>
                  <a:pt x="1399125" y="1066800"/>
                </a:cubicBezTo>
                <a:close/>
                <a:moveTo>
                  <a:pt x="167291" y="1066800"/>
                </a:moveTo>
                <a:cubicBezTo>
                  <a:pt x="207060" y="1066800"/>
                  <a:pt x="239299" y="1099039"/>
                  <a:pt x="239299" y="1138808"/>
                </a:cubicBezTo>
                <a:cubicBezTo>
                  <a:pt x="239299" y="1178577"/>
                  <a:pt x="207060" y="1210816"/>
                  <a:pt x="167291" y="1210816"/>
                </a:cubicBezTo>
                <a:cubicBezTo>
                  <a:pt x="127522" y="1210816"/>
                  <a:pt x="95283" y="1178577"/>
                  <a:pt x="95283" y="1138808"/>
                </a:cubicBezTo>
                <a:cubicBezTo>
                  <a:pt x="95283" y="1099039"/>
                  <a:pt x="127522" y="1066800"/>
                  <a:pt x="167291" y="1066800"/>
                </a:cubicBezTo>
                <a:close/>
                <a:moveTo>
                  <a:pt x="1470175" y="895272"/>
                </a:moveTo>
                <a:cubicBezTo>
                  <a:pt x="1509944" y="895272"/>
                  <a:pt x="1542183" y="927511"/>
                  <a:pt x="1542183" y="967280"/>
                </a:cubicBezTo>
                <a:cubicBezTo>
                  <a:pt x="1542183" y="1007049"/>
                  <a:pt x="1509944" y="1039288"/>
                  <a:pt x="1470175" y="1039288"/>
                </a:cubicBezTo>
                <a:cubicBezTo>
                  <a:pt x="1430406" y="1039288"/>
                  <a:pt x="1398167" y="1007049"/>
                  <a:pt x="1398167" y="967280"/>
                </a:cubicBezTo>
                <a:cubicBezTo>
                  <a:pt x="1398167" y="927511"/>
                  <a:pt x="1430406" y="895272"/>
                  <a:pt x="1470175" y="895272"/>
                </a:cubicBezTo>
                <a:close/>
                <a:moveTo>
                  <a:pt x="96242" y="895272"/>
                </a:moveTo>
                <a:cubicBezTo>
                  <a:pt x="136011" y="895272"/>
                  <a:pt x="168250" y="927511"/>
                  <a:pt x="168250" y="967280"/>
                </a:cubicBezTo>
                <a:cubicBezTo>
                  <a:pt x="168250" y="1007049"/>
                  <a:pt x="136011" y="1039288"/>
                  <a:pt x="96242" y="1039288"/>
                </a:cubicBezTo>
                <a:cubicBezTo>
                  <a:pt x="56473" y="1039288"/>
                  <a:pt x="24234" y="1007049"/>
                  <a:pt x="24234" y="967280"/>
                </a:cubicBezTo>
                <a:cubicBezTo>
                  <a:pt x="24234" y="927511"/>
                  <a:pt x="56473" y="895272"/>
                  <a:pt x="96242" y="895272"/>
                </a:cubicBezTo>
                <a:close/>
                <a:moveTo>
                  <a:pt x="1494408" y="711200"/>
                </a:moveTo>
                <a:cubicBezTo>
                  <a:pt x="1534177" y="711200"/>
                  <a:pt x="1566416" y="743439"/>
                  <a:pt x="1566416" y="783208"/>
                </a:cubicBezTo>
                <a:cubicBezTo>
                  <a:pt x="1566416" y="822977"/>
                  <a:pt x="1534177" y="855216"/>
                  <a:pt x="1494408" y="855216"/>
                </a:cubicBezTo>
                <a:cubicBezTo>
                  <a:pt x="1454639" y="855216"/>
                  <a:pt x="1422400" y="822977"/>
                  <a:pt x="1422400" y="783208"/>
                </a:cubicBezTo>
                <a:cubicBezTo>
                  <a:pt x="1422400" y="743439"/>
                  <a:pt x="1454639" y="711200"/>
                  <a:pt x="1494408" y="711200"/>
                </a:cubicBezTo>
                <a:close/>
                <a:moveTo>
                  <a:pt x="72008" y="711200"/>
                </a:moveTo>
                <a:cubicBezTo>
                  <a:pt x="111777" y="711200"/>
                  <a:pt x="144016" y="743439"/>
                  <a:pt x="144016" y="783208"/>
                </a:cubicBezTo>
                <a:cubicBezTo>
                  <a:pt x="144016" y="822977"/>
                  <a:pt x="111777" y="855216"/>
                  <a:pt x="72008" y="855216"/>
                </a:cubicBezTo>
                <a:cubicBezTo>
                  <a:pt x="32239" y="855216"/>
                  <a:pt x="0" y="822977"/>
                  <a:pt x="0" y="783208"/>
                </a:cubicBezTo>
                <a:cubicBezTo>
                  <a:pt x="0" y="743439"/>
                  <a:pt x="32239" y="711200"/>
                  <a:pt x="72008" y="711200"/>
                </a:cubicBezTo>
                <a:close/>
                <a:moveTo>
                  <a:pt x="1470175" y="527128"/>
                </a:moveTo>
                <a:cubicBezTo>
                  <a:pt x="1509944" y="527128"/>
                  <a:pt x="1542183" y="559367"/>
                  <a:pt x="1542183" y="599136"/>
                </a:cubicBezTo>
                <a:cubicBezTo>
                  <a:pt x="1542183" y="638905"/>
                  <a:pt x="1509944" y="671144"/>
                  <a:pt x="1470175" y="671144"/>
                </a:cubicBezTo>
                <a:cubicBezTo>
                  <a:pt x="1430406" y="671144"/>
                  <a:pt x="1398167" y="638905"/>
                  <a:pt x="1398167" y="599136"/>
                </a:cubicBezTo>
                <a:cubicBezTo>
                  <a:pt x="1398167" y="559367"/>
                  <a:pt x="1430406" y="527128"/>
                  <a:pt x="1470175" y="527128"/>
                </a:cubicBezTo>
                <a:close/>
                <a:moveTo>
                  <a:pt x="96242" y="527128"/>
                </a:moveTo>
                <a:cubicBezTo>
                  <a:pt x="136011" y="527128"/>
                  <a:pt x="168250" y="559367"/>
                  <a:pt x="168250" y="599136"/>
                </a:cubicBezTo>
                <a:cubicBezTo>
                  <a:pt x="168250" y="638905"/>
                  <a:pt x="136011" y="671144"/>
                  <a:pt x="96242" y="671144"/>
                </a:cubicBezTo>
                <a:cubicBezTo>
                  <a:pt x="56473" y="671144"/>
                  <a:pt x="24234" y="638905"/>
                  <a:pt x="24234" y="599136"/>
                </a:cubicBezTo>
                <a:cubicBezTo>
                  <a:pt x="24234" y="559367"/>
                  <a:pt x="56473" y="527128"/>
                  <a:pt x="96242" y="527128"/>
                </a:cubicBezTo>
                <a:close/>
                <a:moveTo>
                  <a:pt x="1399125" y="355600"/>
                </a:moveTo>
                <a:cubicBezTo>
                  <a:pt x="1438894" y="355600"/>
                  <a:pt x="1471133" y="387839"/>
                  <a:pt x="1471133" y="427608"/>
                </a:cubicBezTo>
                <a:cubicBezTo>
                  <a:pt x="1471133" y="467377"/>
                  <a:pt x="1438894" y="499616"/>
                  <a:pt x="1399125" y="499616"/>
                </a:cubicBezTo>
                <a:cubicBezTo>
                  <a:pt x="1359356" y="499616"/>
                  <a:pt x="1327117" y="467377"/>
                  <a:pt x="1327117" y="427608"/>
                </a:cubicBezTo>
                <a:cubicBezTo>
                  <a:pt x="1327117" y="387839"/>
                  <a:pt x="1359356" y="355600"/>
                  <a:pt x="1399125" y="355600"/>
                </a:cubicBezTo>
                <a:close/>
                <a:moveTo>
                  <a:pt x="167291" y="355600"/>
                </a:moveTo>
                <a:cubicBezTo>
                  <a:pt x="207060" y="355600"/>
                  <a:pt x="239299" y="387839"/>
                  <a:pt x="239299" y="427608"/>
                </a:cubicBezTo>
                <a:cubicBezTo>
                  <a:pt x="239299" y="467377"/>
                  <a:pt x="207060" y="499616"/>
                  <a:pt x="167291" y="499616"/>
                </a:cubicBezTo>
                <a:cubicBezTo>
                  <a:pt x="127522" y="499616"/>
                  <a:pt x="95283" y="467377"/>
                  <a:pt x="95283" y="427608"/>
                </a:cubicBezTo>
                <a:cubicBezTo>
                  <a:pt x="95283" y="387839"/>
                  <a:pt x="127522" y="355600"/>
                  <a:pt x="167291" y="355600"/>
                </a:cubicBezTo>
                <a:close/>
                <a:moveTo>
                  <a:pt x="1286102" y="208305"/>
                </a:moveTo>
                <a:cubicBezTo>
                  <a:pt x="1325871" y="208305"/>
                  <a:pt x="1358110" y="240544"/>
                  <a:pt x="1358110" y="280313"/>
                </a:cubicBezTo>
                <a:cubicBezTo>
                  <a:pt x="1358110" y="320082"/>
                  <a:pt x="1325871" y="352321"/>
                  <a:pt x="1286102" y="352321"/>
                </a:cubicBezTo>
                <a:cubicBezTo>
                  <a:pt x="1246333" y="352321"/>
                  <a:pt x="1214094" y="320082"/>
                  <a:pt x="1214094" y="280313"/>
                </a:cubicBezTo>
                <a:cubicBezTo>
                  <a:pt x="1214094" y="240544"/>
                  <a:pt x="1246333" y="208305"/>
                  <a:pt x="1286102" y="208305"/>
                </a:cubicBezTo>
                <a:close/>
                <a:moveTo>
                  <a:pt x="280314" y="208305"/>
                </a:moveTo>
                <a:cubicBezTo>
                  <a:pt x="320083" y="208305"/>
                  <a:pt x="352322" y="240544"/>
                  <a:pt x="352322" y="280313"/>
                </a:cubicBezTo>
                <a:cubicBezTo>
                  <a:pt x="352322" y="320082"/>
                  <a:pt x="320083" y="352321"/>
                  <a:pt x="280314" y="352321"/>
                </a:cubicBezTo>
                <a:cubicBezTo>
                  <a:pt x="240545" y="352321"/>
                  <a:pt x="208306" y="320082"/>
                  <a:pt x="208306" y="280313"/>
                </a:cubicBezTo>
                <a:cubicBezTo>
                  <a:pt x="208306" y="240544"/>
                  <a:pt x="240545" y="208305"/>
                  <a:pt x="280314" y="208305"/>
                </a:cubicBezTo>
                <a:close/>
                <a:moveTo>
                  <a:pt x="1138808" y="95283"/>
                </a:moveTo>
                <a:cubicBezTo>
                  <a:pt x="1178577" y="95283"/>
                  <a:pt x="1210816" y="127522"/>
                  <a:pt x="1210816" y="167291"/>
                </a:cubicBezTo>
                <a:cubicBezTo>
                  <a:pt x="1210816" y="207060"/>
                  <a:pt x="1178577" y="239299"/>
                  <a:pt x="1138808" y="239299"/>
                </a:cubicBezTo>
                <a:cubicBezTo>
                  <a:pt x="1099039" y="239299"/>
                  <a:pt x="1066800" y="207060"/>
                  <a:pt x="1066800" y="167291"/>
                </a:cubicBezTo>
                <a:cubicBezTo>
                  <a:pt x="1066800" y="127522"/>
                  <a:pt x="1099039" y="95283"/>
                  <a:pt x="1138808" y="95283"/>
                </a:cubicBezTo>
                <a:close/>
                <a:moveTo>
                  <a:pt x="427608" y="95283"/>
                </a:moveTo>
                <a:cubicBezTo>
                  <a:pt x="467377" y="95283"/>
                  <a:pt x="499616" y="127522"/>
                  <a:pt x="499616" y="167291"/>
                </a:cubicBezTo>
                <a:cubicBezTo>
                  <a:pt x="499616" y="207060"/>
                  <a:pt x="467377" y="239299"/>
                  <a:pt x="427608" y="239299"/>
                </a:cubicBezTo>
                <a:cubicBezTo>
                  <a:pt x="387839" y="239299"/>
                  <a:pt x="355600" y="207060"/>
                  <a:pt x="355600" y="167291"/>
                </a:cubicBezTo>
                <a:cubicBezTo>
                  <a:pt x="355600" y="127522"/>
                  <a:pt x="387839" y="95283"/>
                  <a:pt x="427608" y="95283"/>
                </a:cubicBezTo>
                <a:close/>
                <a:moveTo>
                  <a:pt x="967280" y="24233"/>
                </a:moveTo>
                <a:cubicBezTo>
                  <a:pt x="1007049" y="24233"/>
                  <a:pt x="1039288" y="56472"/>
                  <a:pt x="1039288" y="96241"/>
                </a:cubicBezTo>
                <a:cubicBezTo>
                  <a:pt x="1039288" y="136010"/>
                  <a:pt x="1007049" y="168249"/>
                  <a:pt x="967280" y="168249"/>
                </a:cubicBezTo>
                <a:cubicBezTo>
                  <a:pt x="927511" y="168249"/>
                  <a:pt x="895272" y="136010"/>
                  <a:pt x="895272" y="96241"/>
                </a:cubicBezTo>
                <a:cubicBezTo>
                  <a:pt x="895272" y="56472"/>
                  <a:pt x="927511" y="24233"/>
                  <a:pt x="967280" y="24233"/>
                </a:cubicBezTo>
                <a:close/>
                <a:moveTo>
                  <a:pt x="599136" y="24233"/>
                </a:moveTo>
                <a:cubicBezTo>
                  <a:pt x="638905" y="24233"/>
                  <a:pt x="671144" y="56472"/>
                  <a:pt x="671144" y="96241"/>
                </a:cubicBezTo>
                <a:cubicBezTo>
                  <a:pt x="671144" y="136010"/>
                  <a:pt x="638905" y="168249"/>
                  <a:pt x="599136" y="168249"/>
                </a:cubicBezTo>
                <a:cubicBezTo>
                  <a:pt x="559367" y="168249"/>
                  <a:pt x="527128" y="136010"/>
                  <a:pt x="527128" y="96241"/>
                </a:cubicBezTo>
                <a:cubicBezTo>
                  <a:pt x="527128" y="56472"/>
                  <a:pt x="559367" y="24233"/>
                  <a:pt x="599136" y="24233"/>
                </a:cubicBezTo>
                <a:close/>
                <a:moveTo>
                  <a:pt x="783208" y="0"/>
                </a:moveTo>
                <a:cubicBezTo>
                  <a:pt x="822977" y="0"/>
                  <a:pt x="855216" y="32239"/>
                  <a:pt x="855216" y="72008"/>
                </a:cubicBezTo>
                <a:cubicBezTo>
                  <a:pt x="855216" y="111777"/>
                  <a:pt x="822977" y="144016"/>
                  <a:pt x="783208" y="144016"/>
                </a:cubicBezTo>
                <a:cubicBezTo>
                  <a:pt x="743439" y="144016"/>
                  <a:pt x="711200" y="111777"/>
                  <a:pt x="711200" y="72008"/>
                </a:cubicBezTo>
                <a:cubicBezTo>
                  <a:pt x="711200" y="32239"/>
                  <a:pt x="743439" y="0"/>
                  <a:pt x="783208" y="0"/>
                </a:cubicBezTo>
                <a:close/>
              </a:path>
            </a:pathLst>
          </a:cu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solidFill>
                <a:schemeClr val="tx1"/>
              </a:solidFill>
            </a:endParaRPr>
          </a:p>
        </p:txBody>
      </p:sp>
      <p:sp>
        <p:nvSpPr>
          <p:cNvPr id="3" name="椭圆 2"/>
          <p:cNvSpPr/>
          <p:nvPr/>
        </p:nvSpPr>
        <p:spPr>
          <a:xfrm>
            <a:off x="4341813" y="1698625"/>
            <a:ext cx="3575050" cy="3384550"/>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4" name="椭圆 23"/>
          <p:cNvSpPr/>
          <p:nvPr/>
        </p:nvSpPr>
        <p:spPr>
          <a:xfrm>
            <a:off x="5281613" y="5402263"/>
            <a:ext cx="93662" cy="10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5" name="椭圆 24"/>
          <p:cNvSpPr/>
          <p:nvPr/>
        </p:nvSpPr>
        <p:spPr>
          <a:xfrm>
            <a:off x="5840413" y="5402263"/>
            <a:ext cx="93662" cy="10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8" name="椭圆 27"/>
          <p:cNvSpPr/>
          <p:nvPr/>
        </p:nvSpPr>
        <p:spPr>
          <a:xfrm>
            <a:off x="6399213" y="5402263"/>
            <a:ext cx="93662" cy="10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31" name="椭圆 30"/>
          <p:cNvSpPr/>
          <p:nvPr/>
        </p:nvSpPr>
        <p:spPr>
          <a:xfrm>
            <a:off x="6958013" y="5424488"/>
            <a:ext cx="93662" cy="1095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KSO_Shape"/>
          <p:cNvSpPr/>
          <p:nvPr/>
        </p:nvSpPr>
        <p:spPr bwMode="auto">
          <a:xfrm>
            <a:off x="7056438" y="388938"/>
            <a:ext cx="4038600" cy="5056187"/>
          </a:xfrm>
          <a:custGeom>
            <a:avLst/>
            <a:gdLst>
              <a:gd name="T0" fmla="*/ 863428 w 1966913"/>
              <a:gd name="T1" fmla="*/ 1097231 h 2327275"/>
              <a:gd name="T2" fmla="*/ 770330 w 1966913"/>
              <a:gd name="T3" fmla="*/ 995043 h 2327275"/>
              <a:gd name="T4" fmla="*/ 745648 w 1966913"/>
              <a:gd name="T5" fmla="*/ 1036395 h 2327275"/>
              <a:gd name="T6" fmla="*/ 941803 w 1966913"/>
              <a:gd name="T7" fmla="*/ 1041158 h 2327275"/>
              <a:gd name="T8" fmla="*/ 925565 w 1966913"/>
              <a:gd name="T9" fmla="*/ 995692 h 2327275"/>
              <a:gd name="T10" fmla="*/ 742401 w 1966913"/>
              <a:gd name="T11" fmla="*/ 955423 h 2327275"/>
              <a:gd name="T12" fmla="*/ 933359 w 1966913"/>
              <a:gd name="T13" fmla="*/ 977073 h 2327275"/>
              <a:gd name="T14" fmla="*/ 935741 w 1966913"/>
              <a:gd name="T15" fmla="*/ 929226 h 2327275"/>
              <a:gd name="T16" fmla="*/ 1130380 w 1966913"/>
              <a:gd name="T17" fmla="*/ 825521 h 2327275"/>
              <a:gd name="T18" fmla="*/ 1164155 w 1966913"/>
              <a:gd name="T19" fmla="*/ 788284 h 2327275"/>
              <a:gd name="T20" fmla="*/ 528276 w 1966913"/>
              <a:gd name="T21" fmla="*/ 810367 h 2327275"/>
              <a:gd name="T22" fmla="*/ 619858 w 1966913"/>
              <a:gd name="T23" fmla="*/ 753210 h 2327275"/>
              <a:gd name="T24" fmla="*/ 1277172 w 1966913"/>
              <a:gd name="T25" fmla="*/ 526532 h 2327275"/>
              <a:gd name="T26" fmla="*/ 1265264 w 1966913"/>
              <a:gd name="T27" fmla="*/ 477819 h 2327275"/>
              <a:gd name="T28" fmla="*/ 404434 w 1966913"/>
              <a:gd name="T29" fmla="*/ 505748 h 2327275"/>
              <a:gd name="T30" fmla="*/ 536286 w 1966913"/>
              <a:gd name="T31" fmla="*/ 497088 h 2327275"/>
              <a:gd name="T32" fmla="*/ 858564 w 1966913"/>
              <a:gd name="T33" fmla="*/ 336617 h 2327275"/>
              <a:gd name="T34" fmla="*/ 795736 w 1966913"/>
              <a:gd name="T35" fmla="*/ 369597 h 2327275"/>
              <a:gd name="T36" fmla="*/ 713261 w 1966913"/>
              <a:gd name="T37" fmla="*/ 442280 h 2327275"/>
              <a:gd name="T38" fmla="*/ 683897 w 1966913"/>
              <a:gd name="T39" fmla="*/ 539265 h 2327275"/>
              <a:gd name="T40" fmla="*/ 636830 w 1966913"/>
              <a:gd name="T41" fmla="*/ 517134 h 2327275"/>
              <a:gd name="T42" fmla="*/ 684113 w 1966913"/>
              <a:gd name="T43" fmla="*/ 373285 h 2327275"/>
              <a:gd name="T44" fmla="*/ 827258 w 1966913"/>
              <a:gd name="T45" fmla="*/ 304072 h 2327275"/>
              <a:gd name="T46" fmla="*/ 691089 w 1966913"/>
              <a:gd name="T47" fmla="*/ 297690 h 2327275"/>
              <a:gd name="T48" fmla="*/ 580021 w 1966913"/>
              <a:gd name="T49" fmla="*/ 473490 h 2327275"/>
              <a:gd name="T50" fmla="*/ 598856 w 1966913"/>
              <a:gd name="T51" fmla="*/ 635866 h 2327275"/>
              <a:gd name="T52" fmla="*/ 697151 w 1966913"/>
              <a:gd name="T53" fmla="*/ 768365 h 2327275"/>
              <a:gd name="T54" fmla="*/ 708409 w 1966913"/>
              <a:gd name="T55" fmla="*/ 863626 h 2327275"/>
              <a:gd name="T56" fmla="*/ 756473 w 1966913"/>
              <a:gd name="T57" fmla="*/ 905195 h 2327275"/>
              <a:gd name="T58" fmla="*/ 966701 w 1966913"/>
              <a:gd name="T59" fmla="*/ 887225 h 2327275"/>
              <a:gd name="T60" fmla="*/ 985970 w 1966913"/>
              <a:gd name="T61" fmla="*/ 829202 h 2327275"/>
              <a:gd name="T62" fmla="*/ 1060665 w 1966913"/>
              <a:gd name="T63" fmla="*/ 688043 h 2327275"/>
              <a:gd name="T64" fmla="*/ 1113926 w 1966913"/>
              <a:gd name="T65" fmla="*/ 528914 h 2327275"/>
              <a:gd name="T66" fmla="*/ 1035334 w 1966913"/>
              <a:gd name="T67" fmla="*/ 327784 h 2327275"/>
              <a:gd name="T68" fmla="*/ 879666 w 1966913"/>
              <a:gd name="T69" fmla="*/ 250926 h 2327275"/>
              <a:gd name="T70" fmla="*/ 1047675 w 1966913"/>
              <a:gd name="T71" fmla="*/ 272143 h 2327275"/>
              <a:gd name="T72" fmla="*/ 1162207 w 1966913"/>
              <a:gd name="T73" fmla="*/ 201347 h 2327275"/>
              <a:gd name="T74" fmla="*/ 531523 w 1966913"/>
              <a:gd name="T75" fmla="*/ 196584 h 2327275"/>
              <a:gd name="T76" fmla="*/ 632199 w 1966913"/>
              <a:gd name="T77" fmla="*/ 282318 h 2327275"/>
              <a:gd name="T78" fmla="*/ 824240 w 1966913"/>
              <a:gd name="T79" fmla="*/ 73827 h 2327275"/>
              <a:gd name="T80" fmla="*/ 874470 w 1966913"/>
              <a:gd name="T81" fmla="*/ 91581 h 2327275"/>
              <a:gd name="T82" fmla="*/ 916689 w 1966913"/>
              <a:gd name="T83" fmla="*/ 5412 h 2327275"/>
              <a:gd name="T84" fmla="*/ 1319823 w 1966913"/>
              <a:gd name="T85" fmla="*/ 138129 h 2327275"/>
              <a:gd name="T86" fmla="*/ 1480255 w 1966913"/>
              <a:gd name="T87" fmla="*/ 287732 h 2327275"/>
              <a:gd name="T88" fmla="*/ 1575085 w 1966913"/>
              <a:gd name="T89" fmla="*/ 471758 h 2327275"/>
              <a:gd name="T90" fmla="*/ 1609725 w 1966913"/>
              <a:gd name="T91" fmla="*/ 701466 h 2327275"/>
              <a:gd name="T92" fmla="*/ 1577249 w 1966913"/>
              <a:gd name="T93" fmla="*/ 943082 h 2327275"/>
              <a:gd name="T94" fmla="*/ 1389538 w 1966913"/>
              <a:gd name="T95" fmla="*/ 1273897 h 2327275"/>
              <a:gd name="T96" fmla="*/ 574392 w 1966913"/>
              <a:gd name="T97" fmla="*/ 1716860 h 2327275"/>
              <a:gd name="T98" fmla="*/ 319997 w 1966913"/>
              <a:gd name="T99" fmla="*/ 1770336 h 2327275"/>
              <a:gd name="T100" fmla="*/ 227115 w 1966913"/>
              <a:gd name="T101" fmla="*/ 1688498 h 2327275"/>
              <a:gd name="T102" fmla="*/ 235343 w 1966913"/>
              <a:gd name="T103" fmla="*/ 1565308 h 2327275"/>
              <a:gd name="T104" fmla="*/ 148956 w 1966913"/>
              <a:gd name="T105" fmla="*/ 1440603 h 2327275"/>
              <a:gd name="T106" fmla="*/ 177535 w 1966913"/>
              <a:gd name="T107" fmla="*/ 1387994 h 2327275"/>
              <a:gd name="T108" fmla="*/ 89417 w 1966913"/>
              <a:gd name="T109" fmla="*/ 1305723 h 2327275"/>
              <a:gd name="T110" fmla="*/ 115398 w 1966913"/>
              <a:gd name="T111" fmla="*/ 1257876 h 2327275"/>
              <a:gd name="T112" fmla="*/ 45033 w 1966913"/>
              <a:gd name="T113" fmla="*/ 1226483 h 2327275"/>
              <a:gd name="T114" fmla="*/ 0 w 1966913"/>
              <a:gd name="T115" fmla="*/ 1162615 h 2327275"/>
              <a:gd name="T116" fmla="*/ 121460 w 1966913"/>
              <a:gd name="T117" fmla="*/ 855183 h 2327275"/>
              <a:gd name="T118" fmla="*/ 120811 w 1966913"/>
              <a:gd name="T119" fmla="*/ 727879 h 2327275"/>
              <a:gd name="T120" fmla="*/ 196371 w 1966913"/>
              <a:gd name="T121" fmla="*/ 372816 h 2327275"/>
              <a:gd name="T122" fmla="*/ 421754 w 1966913"/>
              <a:gd name="T123" fmla="*/ 110849 h 2327275"/>
              <a:gd name="T124" fmla="*/ 768598 w 1966913"/>
              <a:gd name="T125" fmla="*/ 866 h 232727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966913" h="2327275">
                <a:moveTo>
                  <a:pt x="954753" y="1302893"/>
                </a:moveTo>
                <a:lnTo>
                  <a:pt x="954489" y="1306067"/>
                </a:lnTo>
                <a:lnTo>
                  <a:pt x="954753" y="1309506"/>
                </a:lnTo>
                <a:lnTo>
                  <a:pt x="955547" y="1313209"/>
                </a:lnTo>
                <a:lnTo>
                  <a:pt x="957134" y="1316118"/>
                </a:lnTo>
                <a:lnTo>
                  <a:pt x="959251" y="1319292"/>
                </a:lnTo>
                <a:lnTo>
                  <a:pt x="961896" y="1322466"/>
                </a:lnTo>
                <a:lnTo>
                  <a:pt x="965071" y="1325111"/>
                </a:lnTo>
                <a:lnTo>
                  <a:pt x="968510" y="1328020"/>
                </a:lnTo>
                <a:lnTo>
                  <a:pt x="972478" y="1330136"/>
                </a:lnTo>
                <a:lnTo>
                  <a:pt x="976182" y="1332517"/>
                </a:lnTo>
                <a:lnTo>
                  <a:pt x="980679" y="1334368"/>
                </a:lnTo>
                <a:lnTo>
                  <a:pt x="985176" y="1336219"/>
                </a:lnTo>
                <a:lnTo>
                  <a:pt x="990467" y="1337542"/>
                </a:lnTo>
                <a:lnTo>
                  <a:pt x="995229" y="1338864"/>
                </a:lnTo>
                <a:lnTo>
                  <a:pt x="1000255" y="1339658"/>
                </a:lnTo>
                <a:lnTo>
                  <a:pt x="1005282" y="1339922"/>
                </a:lnTo>
                <a:lnTo>
                  <a:pt x="1010308" y="1340451"/>
                </a:lnTo>
                <a:lnTo>
                  <a:pt x="1015335" y="1340451"/>
                </a:lnTo>
                <a:lnTo>
                  <a:pt x="1050255" y="1340451"/>
                </a:lnTo>
                <a:lnTo>
                  <a:pt x="1055017" y="1340451"/>
                </a:lnTo>
                <a:lnTo>
                  <a:pt x="1060043" y="1339922"/>
                </a:lnTo>
                <a:lnTo>
                  <a:pt x="1065070" y="1339658"/>
                </a:lnTo>
                <a:lnTo>
                  <a:pt x="1070096" y="1338864"/>
                </a:lnTo>
                <a:lnTo>
                  <a:pt x="1075123" y="1337542"/>
                </a:lnTo>
                <a:lnTo>
                  <a:pt x="1079884" y="1336219"/>
                </a:lnTo>
                <a:lnTo>
                  <a:pt x="1084646" y="1334368"/>
                </a:lnTo>
                <a:lnTo>
                  <a:pt x="1088879" y="1332517"/>
                </a:lnTo>
                <a:lnTo>
                  <a:pt x="1093112" y="1330136"/>
                </a:lnTo>
                <a:lnTo>
                  <a:pt x="1097080" y="1328020"/>
                </a:lnTo>
                <a:lnTo>
                  <a:pt x="1100519" y="1325111"/>
                </a:lnTo>
                <a:lnTo>
                  <a:pt x="1103429" y="1322466"/>
                </a:lnTo>
                <a:lnTo>
                  <a:pt x="1106075" y="1319292"/>
                </a:lnTo>
                <a:lnTo>
                  <a:pt x="1108191" y="1316118"/>
                </a:lnTo>
                <a:lnTo>
                  <a:pt x="1109778" y="1313209"/>
                </a:lnTo>
                <a:lnTo>
                  <a:pt x="1110836" y="1309506"/>
                </a:lnTo>
                <a:lnTo>
                  <a:pt x="1111101" y="1306067"/>
                </a:lnTo>
                <a:lnTo>
                  <a:pt x="1110836" y="1302893"/>
                </a:lnTo>
                <a:lnTo>
                  <a:pt x="1048668" y="1302893"/>
                </a:lnTo>
                <a:lnTo>
                  <a:pt x="1016657" y="1302893"/>
                </a:lnTo>
                <a:lnTo>
                  <a:pt x="954753" y="1302893"/>
                </a:lnTo>
                <a:close/>
                <a:moveTo>
                  <a:pt x="941261" y="1215611"/>
                </a:moveTo>
                <a:lnTo>
                  <a:pt x="937822" y="1215875"/>
                </a:lnTo>
                <a:lnTo>
                  <a:pt x="934383" y="1216404"/>
                </a:lnTo>
                <a:lnTo>
                  <a:pt x="931208" y="1217462"/>
                </a:lnTo>
                <a:lnTo>
                  <a:pt x="928034" y="1218520"/>
                </a:lnTo>
                <a:lnTo>
                  <a:pt x="924859" y="1219842"/>
                </a:lnTo>
                <a:lnTo>
                  <a:pt x="922214" y="1221694"/>
                </a:lnTo>
                <a:lnTo>
                  <a:pt x="919568" y="1223545"/>
                </a:lnTo>
                <a:lnTo>
                  <a:pt x="916923" y="1225661"/>
                </a:lnTo>
                <a:lnTo>
                  <a:pt x="914806" y="1228306"/>
                </a:lnTo>
                <a:lnTo>
                  <a:pt x="912955" y="1230951"/>
                </a:lnTo>
                <a:lnTo>
                  <a:pt x="911103" y="1233596"/>
                </a:lnTo>
                <a:lnTo>
                  <a:pt x="909780" y="1236770"/>
                </a:lnTo>
                <a:lnTo>
                  <a:pt x="908722" y="1239944"/>
                </a:lnTo>
                <a:lnTo>
                  <a:pt x="907664" y="1243118"/>
                </a:lnTo>
                <a:lnTo>
                  <a:pt x="907135" y="1246556"/>
                </a:lnTo>
                <a:lnTo>
                  <a:pt x="906870" y="1249995"/>
                </a:lnTo>
                <a:lnTo>
                  <a:pt x="907135" y="1253698"/>
                </a:lnTo>
                <a:lnTo>
                  <a:pt x="907664" y="1256872"/>
                </a:lnTo>
                <a:lnTo>
                  <a:pt x="908722" y="1260310"/>
                </a:lnTo>
                <a:lnTo>
                  <a:pt x="909780" y="1263484"/>
                </a:lnTo>
                <a:lnTo>
                  <a:pt x="911103" y="1266129"/>
                </a:lnTo>
                <a:lnTo>
                  <a:pt x="912955" y="1269303"/>
                </a:lnTo>
                <a:lnTo>
                  <a:pt x="914806" y="1271948"/>
                </a:lnTo>
                <a:lnTo>
                  <a:pt x="916923" y="1274328"/>
                </a:lnTo>
                <a:lnTo>
                  <a:pt x="919568" y="1276444"/>
                </a:lnTo>
                <a:lnTo>
                  <a:pt x="922214" y="1278560"/>
                </a:lnTo>
                <a:lnTo>
                  <a:pt x="924859" y="1280147"/>
                </a:lnTo>
                <a:lnTo>
                  <a:pt x="928034" y="1281734"/>
                </a:lnTo>
                <a:lnTo>
                  <a:pt x="931208" y="1282792"/>
                </a:lnTo>
                <a:lnTo>
                  <a:pt x="934383" y="1283585"/>
                </a:lnTo>
                <a:lnTo>
                  <a:pt x="937822" y="1284114"/>
                </a:lnTo>
                <a:lnTo>
                  <a:pt x="941261" y="1284114"/>
                </a:lnTo>
                <a:lnTo>
                  <a:pt x="1124064" y="1284114"/>
                </a:lnTo>
                <a:lnTo>
                  <a:pt x="1127768" y="1284114"/>
                </a:lnTo>
                <a:lnTo>
                  <a:pt x="1130942" y="1283585"/>
                </a:lnTo>
                <a:lnTo>
                  <a:pt x="1134381" y="1282792"/>
                </a:lnTo>
                <a:lnTo>
                  <a:pt x="1137556" y="1281734"/>
                </a:lnTo>
                <a:lnTo>
                  <a:pt x="1140466" y="1280147"/>
                </a:lnTo>
                <a:lnTo>
                  <a:pt x="1143376" y="1278560"/>
                </a:lnTo>
                <a:lnTo>
                  <a:pt x="1146021" y="1276444"/>
                </a:lnTo>
                <a:lnTo>
                  <a:pt x="1148402" y="1274328"/>
                </a:lnTo>
                <a:lnTo>
                  <a:pt x="1150783" y="1271948"/>
                </a:lnTo>
                <a:lnTo>
                  <a:pt x="1152635" y="1269303"/>
                </a:lnTo>
                <a:lnTo>
                  <a:pt x="1154222" y="1266129"/>
                </a:lnTo>
                <a:lnTo>
                  <a:pt x="1155810" y="1263484"/>
                </a:lnTo>
                <a:lnTo>
                  <a:pt x="1156868" y="1260310"/>
                </a:lnTo>
                <a:lnTo>
                  <a:pt x="1157661" y="1256872"/>
                </a:lnTo>
                <a:lnTo>
                  <a:pt x="1158191" y="1253698"/>
                </a:lnTo>
                <a:lnTo>
                  <a:pt x="1158191" y="1249995"/>
                </a:lnTo>
                <a:lnTo>
                  <a:pt x="1158191" y="1246556"/>
                </a:lnTo>
                <a:lnTo>
                  <a:pt x="1157661" y="1243118"/>
                </a:lnTo>
                <a:lnTo>
                  <a:pt x="1156868" y="1239944"/>
                </a:lnTo>
                <a:lnTo>
                  <a:pt x="1155810" y="1236770"/>
                </a:lnTo>
                <a:lnTo>
                  <a:pt x="1154222" y="1233596"/>
                </a:lnTo>
                <a:lnTo>
                  <a:pt x="1152635" y="1230951"/>
                </a:lnTo>
                <a:lnTo>
                  <a:pt x="1150783" y="1228306"/>
                </a:lnTo>
                <a:lnTo>
                  <a:pt x="1148402" y="1225661"/>
                </a:lnTo>
                <a:lnTo>
                  <a:pt x="1146021" y="1223545"/>
                </a:lnTo>
                <a:lnTo>
                  <a:pt x="1143376" y="1221694"/>
                </a:lnTo>
                <a:lnTo>
                  <a:pt x="1140466" y="1219842"/>
                </a:lnTo>
                <a:lnTo>
                  <a:pt x="1137556" y="1218520"/>
                </a:lnTo>
                <a:lnTo>
                  <a:pt x="1134381" y="1217462"/>
                </a:lnTo>
                <a:lnTo>
                  <a:pt x="1130942" y="1216404"/>
                </a:lnTo>
                <a:lnTo>
                  <a:pt x="1127768" y="1215875"/>
                </a:lnTo>
                <a:lnTo>
                  <a:pt x="1124064" y="1215611"/>
                </a:lnTo>
                <a:lnTo>
                  <a:pt x="941261" y="1215611"/>
                </a:lnTo>
                <a:close/>
                <a:moveTo>
                  <a:pt x="941261" y="1129121"/>
                </a:moveTo>
                <a:lnTo>
                  <a:pt x="937822" y="1129386"/>
                </a:lnTo>
                <a:lnTo>
                  <a:pt x="934383" y="1130179"/>
                </a:lnTo>
                <a:lnTo>
                  <a:pt x="931208" y="1130973"/>
                </a:lnTo>
                <a:lnTo>
                  <a:pt x="928034" y="1132031"/>
                </a:lnTo>
                <a:lnTo>
                  <a:pt x="924859" y="1133353"/>
                </a:lnTo>
                <a:lnTo>
                  <a:pt x="922214" y="1135205"/>
                </a:lnTo>
                <a:lnTo>
                  <a:pt x="919568" y="1137056"/>
                </a:lnTo>
                <a:lnTo>
                  <a:pt x="916923" y="1139437"/>
                </a:lnTo>
                <a:lnTo>
                  <a:pt x="914806" y="1141817"/>
                </a:lnTo>
                <a:lnTo>
                  <a:pt x="912955" y="1144462"/>
                </a:lnTo>
                <a:lnTo>
                  <a:pt x="911103" y="1147107"/>
                </a:lnTo>
                <a:lnTo>
                  <a:pt x="909780" y="1150281"/>
                </a:lnTo>
                <a:lnTo>
                  <a:pt x="908722" y="1153455"/>
                </a:lnTo>
                <a:lnTo>
                  <a:pt x="907664" y="1156629"/>
                </a:lnTo>
                <a:lnTo>
                  <a:pt x="907135" y="1160067"/>
                </a:lnTo>
                <a:lnTo>
                  <a:pt x="906870" y="1163505"/>
                </a:lnTo>
                <a:lnTo>
                  <a:pt x="907135" y="1167208"/>
                </a:lnTo>
                <a:lnTo>
                  <a:pt x="907664" y="1170382"/>
                </a:lnTo>
                <a:lnTo>
                  <a:pt x="908722" y="1173821"/>
                </a:lnTo>
                <a:lnTo>
                  <a:pt x="909780" y="1176995"/>
                </a:lnTo>
                <a:lnTo>
                  <a:pt x="911103" y="1179640"/>
                </a:lnTo>
                <a:lnTo>
                  <a:pt x="912955" y="1182813"/>
                </a:lnTo>
                <a:lnTo>
                  <a:pt x="914806" y="1185458"/>
                </a:lnTo>
                <a:lnTo>
                  <a:pt x="916923" y="1187839"/>
                </a:lnTo>
                <a:lnTo>
                  <a:pt x="919568" y="1189955"/>
                </a:lnTo>
                <a:lnTo>
                  <a:pt x="922214" y="1191806"/>
                </a:lnTo>
                <a:lnTo>
                  <a:pt x="924859" y="1193658"/>
                </a:lnTo>
                <a:lnTo>
                  <a:pt x="928034" y="1195245"/>
                </a:lnTo>
                <a:lnTo>
                  <a:pt x="931208" y="1196303"/>
                </a:lnTo>
                <a:lnTo>
                  <a:pt x="934383" y="1197096"/>
                </a:lnTo>
                <a:lnTo>
                  <a:pt x="937822" y="1197625"/>
                </a:lnTo>
                <a:lnTo>
                  <a:pt x="941261" y="1197625"/>
                </a:lnTo>
                <a:lnTo>
                  <a:pt x="1124064" y="1197625"/>
                </a:lnTo>
                <a:lnTo>
                  <a:pt x="1127768" y="1197625"/>
                </a:lnTo>
                <a:lnTo>
                  <a:pt x="1130942" y="1197096"/>
                </a:lnTo>
                <a:lnTo>
                  <a:pt x="1134381" y="1196303"/>
                </a:lnTo>
                <a:lnTo>
                  <a:pt x="1137556" y="1195245"/>
                </a:lnTo>
                <a:lnTo>
                  <a:pt x="1140466" y="1193658"/>
                </a:lnTo>
                <a:lnTo>
                  <a:pt x="1143376" y="1191806"/>
                </a:lnTo>
                <a:lnTo>
                  <a:pt x="1146021" y="1189955"/>
                </a:lnTo>
                <a:lnTo>
                  <a:pt x="1148402" y="1187839"/>
                </a:lnTo>
                <a:lnTo>
                  <a:pt x="1150783" y="1185458"/>
                </a:lnTo>
                <a:lnTo>
                  <a:pt x="1152635" y="1182813"/>
                </a:lnTo>
                <a:lnTo>
                  <a:pt x="1154222" y="1179640"/>
                </a:lnTo>
                <a:lnTo>
                  <a:pt x="1155810" y="1176995"/>
                </a:lnTo>
                <a:lnTo>
                  <a:pt x="1156868" y="1173821"/>
                </a:lnTo>
                <a:lnTo>
                  <a:pt x="1157661" y="1170382"/>
                </a:lnTo>
                <a:lnTo>
                  <a:pt x="1158191" y="1167208"/>
                </a:lnTo>
                <a:lnTo>
                  <a:pt x="1158191" y="1163505"/>
                </a:lnTo>
                <a:lnTo>
                  <a:pt x="1158191" y="1160067"/>
                </a:lnTo>
                <a:lnTo>
                  <a:pt x="1157661" y="1156629"/>
                </a:lnTo>
                <a:lnTo>
                  <a:pt x="1156868" y="1153455"/>
                </a:lnTo>
                <a:lnTo>
                  <a:pt x="1155810" y="1150281"/>
                </a:lnTo>
                <a:lnTo>
                  <a:pt x="1154222" y="1147107"/>
                </a:lnTo>
                <a:lnTo>
                  <a:pt x="1152635" y="1144462"/>
                </a:lnTo>
                <a:lnTo>
                  <a:pt x="1150783" y="1141817"/>
                </a:lnTo>
                <a:lnTo>
                  <a:pt x="1148402" y="1139437"/>
                </a:lnTo>
                <a:lnTo>
                  <a:pt x="1146021" y="1137056"/>
                </a:lnTo>
                <a:lnTo>
                  <a:pt x="1143376" y="1135205"/>
                </a:lnTo>
                <a:lnTo>
                  <a:pt x="1140466" y="1133353"/>
                </a:lnTo>
                <a:lnTo>
                  <a:pt x="1137556" y="1132031"/>
                </a:lnTo>
                <a:lnTo>
                  <a:pt x="1134381" y="1130973"/>
                </a:lnTo>
                <a:lnTo>
                  <a:pt x="1130942" y="1130179"/>
                </a:lnTo>
                <a:lnTo>
                  <a:pt x="1127768" y="1129386"/>
                </a:lnTo>
                <a:lnTo>
                  <a:pt x="1124064" y="1129121"/>
                </a:lnTo>
                <a:lnTo>
                  <a:pt x="941261" y="1129121"/>
                </a:lnTo>
                <a:close/>
                <a:moveTo>
                  <a:pt x="1341787" y="876266"/>
                </a:moveTo>
                <a:lnTo>
                  <a:pt x="1336231" y="884201"/>
                </a:lnTo>
                <a:lnTo>
                  <a:pt x="1330676" y="891871"/>
                </a:lnTo>
                <a:lnTo>
                  <a:pt x="1325120" y="899277"/>
                </a:lnTo>
                <a:lnTo>
                  <a:pt x="1319565" y="906418"/>
                </a:lnTo>
                <a:lnTo>
                  <a:pt x="1308189" y="920172"/>
                </a:lnTo>
                <a:lnTo>
                  <a:pt x="1297078" y="932867"/>
                </a:lnTo>
                <a:lnTo>
                  <a:pt x="1362686" y="998726"/>
                </a:lnTo>
                <a:lnTo>
                  <a:pt x="1365596" y="1001107"/>
                </a:lnTo>
                <a:lnTo>
                  <a:pt x="1368241" y="1003223"/>
                </a:lnTo>
                <a:lnTo>
                  <a:pt x="1371416" y="1005074"/>
                </a:lnTo>
                <a:lnTo>
                  <a:pt x="1374591" y="1006396"/>
                </a:lnTo>
                <a:lnTo>
                  <a:pt x="1377765" y="1007719"/>
                </a:lnTo>
                <a:lnTo>
                  <a:pt x="1381204" y="1008512"/>
                </a:lnTo>
                <a:lnTo>
                  <a:pt x="1384643" y="1009041"/>
                </a:lnTo>
                <a:lnTo>
                  <a:pt x="1388083" y="1009041"/>
                </a:lnTo>
                <a:lnTo>
                  <a:pt x="1391522" y="1009041"/>
                </a:lnTo>
                <a:lnTo>
                  <a:pt x="1394961" y="1008512"/>
                </a:lnTo>
                <a:lnTo>
                  <a:pt x="1398400" y="1007719"/>
                </a:lnTo>
                <a:lnTo>
                  <a:pt x="1401839" y="1006396"/>
                </a:lnTo>
                <a:lnTo>
                  <a:pt x="1404749" y="1005074"/>
                </a:lnTo>
                <a:lnTo>
                  <a:pt x="1407924" y="1003223"/>
                </a:lnTo>
                <a:lnTo>
                  <a:pt x="1410834" y="1001107"/>
                </a:lnTo>
                <a:lnTo>
                  <a:pt x="1413479" y="998726"/>
                </a:lnTo>
                <a:lnTo>
                  <a:pt x="1416125" y="995817"/>
                </a:lnTo>
                <a:lnTo>
                  <a:pt x="1417976" y="993172"/>
                </a:lnTo>
                <a:lnTo>
                  <a:pt x="1420093" y="989998"/>
                </a:lnTo>
                <a:lnTo>
                  <a:pt x="1421416" y="986824"/>
                </a:lnTo>
                <a:lnTo>
                  <a:pt x="1422474" y="983386"/>
                </a:lnTo>
                <a:lnTo>
                  <a:pt x="1423267" y="980212"/>
                </a:lnTo>
                <a:lnTo>
                  <a:pt x="1423797" y="976773"/>
                </a:lnTo>
                <a:lnTo>
                  <a:pt x="1423797" y="973335"/>
                </a:lnTo>
                <a:lnTo>
                  <a:pt x="1423797" y="969632"/>
                </a:lnTo>
                <a:lnTo>
                  <a:pt x="1423267" y="966458"/>
                </a:lnTo>
                <a:lnTo>
                  <a:pt x="1422474" y="963020"/>
                </a:lnTo>
                <a:lnTo>
                  <a:pt x="1421416" y="959581"/>
                </a:lnTo>
                <a:lnTo>
                  <a:pt x="1420093" y="956672"/>
                </a:lnTo>
                <a:lnTo>
                  <a:pt x="1417976" y="953498"/>
                </a:lnTo>
                <a:lnTo>
                  <a:pt x="1416125" y="950588"/>
                </a:lnTo>
                <a:lnTo>
                  <a:pt x="1413479" y="947944"/>
                </a:lnTo>
                <a:lnTo>
                  <a:pt x="1341787" y="876266"/>
                </a:lnTo>
                <a:close/>
                <a:moveTo>
                  <a:pt x="723538" y="876266"/>
                </a:moveTo>
                <a:lnTo>
                  <a:pt x="651846" y="947944"/>
                </a:lnTo>
                <a:lnTo>
                  <a:pt x="649465" y="950588"/>
                </a:lnTo>
                <a:lnTo>
                  <a:pt x="647084" y="953498"/>
                </a:lnTo>
                <a:lnTo>
                  <a:pt x="645497" y="956672"/>
                </a:lnTo>
                <a:lnTo>
                  <a:pt x="644174" y="959581"/>
                </a:lnTo>
                <a:lnTo>
                  <a:pt x="642587" y="963020"/>
                </a:lnTo>
                <a:lnTo>
                  <a:pt x="642058" y="966458"/>
                </a:lnTo>
                <a:lnTo>
                  <a:pt x="641529" y="969632"/>
                </a:lnTo>
                <a:lnTo>
                  <a:pt x="641264" y="973335"/>
                </a:lnTo>
                <a:lnTo>
                  <a:pt x="641529" y="976773"/>
                </a:lnTo>
                <a:lnTo>
                  <a:pt x="642058" y="980212"/>
                </a:lnTo>
                <a:lnTo>
                  <a:pt x="642587" y="983386"/>
                </a:lnTo>
                <a:lnTo>
                  <a:pt x="644174" y="986824"/>
                </a:lnTo>
                <a:lnTo>
                  <a:pt x="645497" y="989998"/>
                </a:lnTo>
                <a:lnTo>
                  <a:pt x="647084" y="993172"/>
                </a:lnTo>
                <a:lnTo>
                  <a:pt x="649465" y="995817"/>
                </a:lnTo>
                <a:lnTo>
                  <a:pt x="651846" y="998726"/>
                </a:lnTo>
                <a:lnTo>
                  <a:pt x="654491" y="1001107"/>
                </a:lnTo>
                <a:lnTo>
                  <a:pt x="657666" y="1003223"/>
                </a:lnTo>
                <a:lnTo>
                  <a:pt x="660576" y="1005074"/>
                </a:lnTo>
                <a:lnTo>
                  <a:pt x="663751" y="1006396"/>
                </a:lnTo>
                <a:lnTo>
                  <a:pt x="667190" y="1007719"/>
                </a:lnTo>
                <a:lnTo>
                  <a:pt x="670629" y="1008512"/>
                </a:lnTo>
                <a:lnTo>
                  <a:pt x="673803" y="1009041"/>
                </a:lnTo>
                <a:lnTo>
                  <a:pt x="677243" y="1009041"/>
                </a:lnTo>
                <a:lnTo>
                  <a:pt x="680682" y="1009041"/>
                </a:lnTo>
                <a:lnTo>
                  <a:pt x="683856" y="1008512"/>
                </a:lnTo>
                <a:lnTo>
                  <a:pt x="687295" y="1007719"/>
                </a:lnTo>
                <a:lnTo>
                  <a:pt x="690734" y="1006396"/>
                </a:lnTo>
                <a:lnTo>
                  <a:pt x="694174" y="1005074"/>
                </a:lnTo>
                <a:lnTo>
                  <a:pt x="696819" y="1003223"/>
                </a:lnTo>
                <a:lnTo>
                  <a:pt x="699994" y="1001107"/>
                </a:lnTo>
                <a:lnTo>
                  <a:pt x="702639" y="998726"/>
                </a:lnTo>
                <a:lnTo>
                  <a:pt x="768512" y="932867"/>
                </a:lnTo>
                <a:lnTo>
                  <a:pt x="757401" y="920172"/>
                </a:lnTo>
                <a:lnTo>
                  <a:pt x="745760" y="906418"/>
                </a:lnTo>
                <a:lnTo>
                  <a:pt x="740205" y="899277"/>
                </a:lnTo>
                <a:lnTo>
                  <a:pt x="734649" y="891606"/>
                </a:lnTo>
                <a:lnTo>
                  <a:pt x="728829" y="884201"/>
                </a:lnTo>
                <a:lnTo>
                  <a:pt x="723538" y="876266"/>
                </a:lnTo>
                <a:close/>
                <a:moveTo>
                  <a:pt x="1407659" y="582150"/>
                </a:moveTo>
                <a:lnTo>
                  <a:pt x="1408982" y="594581"/>
                </a:lnTo>
                <a:lnTo>
                  <a:pt x="1410040" y="607276"/>
                </a:lnTo>
                <a:lnTo>
                  <a:pt x="1411098" y="620237"/>
                </a:lnTo>
                <a:lnTo>
                  <a:pt x="1411098" y="633197"/>
                </a:lnTo>
                <a:lnTo>
                  <a:pt x="1411098" y="643512"/>
                </a:lnTo>
                <a:lnTo>
                  <a:pt x="1410834" y="653827"/>
                </a:lnTo>
                <a:lnTo>
                  <a:pt x="1535436" y="653827"/>
                </a:lnTo>
                <a:lnTo>
                  <a:pt x="1539139" y="653563"/>
                </a:lnTo>
                <a:lnTo>
                  <a:pt x="1542314" y="653034"/>
                </a:lnTo>
                <a:lnTo>
                  <a:pt x="1546018" y="652240"/>
                </a:lnTo>
                <a:lnTo>
                  <a:pt x="1549192" y="651182"/>
                </a:lnTo>
                <a:lnTo>
                  <a:pt x="1552631" y="649331"/>
                </a:lnTo>
                <a:lnTo>
                  <a:pt x="1555277" y="647744"/>
                </a:lnTo>
                <a:lnTo>
                  <a:pt x="1558187" y="645628"/>
                </a:lnTo>
                <a:lnTo>
                  <a:pt x="1560568" y="643247"/>
                </a:lnTo>
                <a:lnTo>
                  <a:pt x="1562949" y="640603"/>
                </a:lnTo>
                <a:lnTo>
                  <a:pt x="1565065" y="637958"/>
                </a:lnTo>
                <a:lnTo>
                  <a:pt x="1566917" y="635048"/>
                </a:lnTo>
                <a:lnTo>
                  <a:pt x="1568504" y="631874"/>
                </a:lnTo>
                <a:lnTo>
                  <a:pt x="1569562" y="628700"/>
                </a:lnTo>
                <a:lnTo>
                  <a:pt x="1570356" y="625262"/>
                </a:lnTo>
                <a:lnTo>
                  <a:pt x="1571150" y="621559"/>
                </a:lnTo>
                <a:lnTo>
                  <a:pt x="1571414" y="617856"/>
                </a:lnTo>
                <a:lnTo>
                  <a:pt x="1571150" y="614418"/>
                </a:lnTo>
                <a:lnTo>
                  <a:pt x="1570356" y="610715"/>
                </a:lnTo>
                <a:lnTo>
                  <a:pt x="1569562" y="607276"/>
                </a:lnTo>
                <a:lnTo>
                  <a:pt x="1568504" y="603838"/>
                </a:lnTo>
                <a:lnTo>
                  <a:pt x="1566917" y="600929"/>
                </a:lnTo>
                <a:lnTo>
                  <a:pt x="1565065" y="598019"/>
                </a:lnTo>
                <a:lnTo>
                  <a:pt x="1562949" y="595110"/>
                </a:lnTo>
                <a:lnTo>
                  <a:pt x="1560568" y="592729"/>
                </a:lnTo>
                <a:lnTo>
                  <a:pt x="1558187" y="590084"/>
                </a:lnTo>
                <a:lnTo>
                  <a:pt x="1555277" y="588233"/>
                </a:lnTo>
                <a:lnTo>
                  <a:pt x="1552631" y="586646"/>
                </a:lnTo>
                <a:lnTo>
                  <a:pt x="1549192" y="584794"/>
                </a:lnTo>
                <a:lnTo>
                  <a:pt x="1546018" y="583736"/>
                </a:lnTo>
                <a:lnTo>
                  <a:pt x="1542314" y="582943"/>
                </a:lnTo>
                <a:lnTo>
                  <a:pt x="1539139" y="582414"/>
                </a:lnTo>
                <a:lnTo>
                  <a:pt x="1535436" y="582150"/>
                </a:lnTo>
                <a:lnTo>
                  <a:pt x="1407659" y="582150"/>
                </a:lnTo>
                <a:close/>
                <a:moveTo>
                  <a:pt x="530154" y="582150"/>
                </a:moveTo>
                <a:lnTo>
                  <a:pt x="526450" y="582414"/>
                </a:lnTo>
                <a:lnTo>
                  <a:pt x="522747" y="582943"/>
                </a:lnTo>
                <a:lnTo>
                  <a:pt x="519308" y="583736"/>
                </a:lnTo>
                <a:lnTo>
                  <a:pt x="516133" y="584794"/>
                </a:lnTo>
                <a:lnTo>
                  <a:pt x="512958" y="586646"/>
                </a:lnTo>
                <a:lnTo>
                  <a:pt x="509784" y="588233"/>
                </a:lnTo>
                <a:lnTo>
                  <a:pt x="507403" y="590084"/>
                </a:lnTo>
                <a:lnTo>
                  <a:pt x="504493" y="592729"/>
                </a:lnTo>
                <a:lnTo>
                  <a:pt x="502376" y="595110"/>
                </a:lnTo>
                <a:lnTo>
                  <a:pt x="500260" y="598019"/>
                </a:lnTo>
                <a:lnTo>
                  <a:pt x="498408" y="600929"/>
                </a:lnTo>
                <a:lnTo>
                  <a:pt x="497085" y="603838"/>
                </a:lnTo>
                <a:lnTo>
                  <a:pt x="495763" y="607276"/>
                </a:lnTo>
                <a:lnTo>
                  <a:pt x="494969" y="610715"/>
                </a:lnTo>
                <a:lnTo>
                  <a:pt x="494440" y="614418"/>
                </a:lnTo>
                <a:lnTo>
                  <a:pt x="494175" y="617856"/>
                </a:lnTo>
                <a:lnTo>
                  <a:pt x="494440" y="621559"/>
                </a:lnTo>
                <a:lnTo>
                  <a:pt x="494969" y="625262"/>
                </a:lnTo>
                <a:lnTo>
                  <a:pt x="495763" y="628700"/>
                </a:lnTo>
                <a:lnTo>
                  <a:pt x="497085" y="631874"/>
                </a:lnTo>
                <a:lnTo>
                  <a:pt x="498408" y="635048"/>
                </a:lnTo>
                <a:lnTo>
                  <a:pt x="500260" y="637958"/>
                </a:lnTo>
                <a:lnTo>
                  <a:pt x="502376" y="640603"/>
                </a:lnTo>
                <a:lnTo>
                  <a:pt x="504493" y="643247"/>
                </a:lnTo>
                <a:lnTo>
                  <a:pt x="507403" y="645628"/>
                </a:lnTo>
                <a:lnTo>
                  <a:pt x="509784" y="647744"/>
                </a:lnTo>
                <a:lnTo>
                  <a:pt x="512958" y="649331"/>
                </a:lnTo>
                <a:lnTo>
                  <a:pt x="516133" y="651182"/>
                </a:lnTo>
                <a:lnTo>
                  <a:pt x="519308" y="652240"/>
                </a:lnTo>
                <a:lnTo>
                  <a:pt x="522747" y="653034"/>
                </a:lnTo>
                <a:lnTo>
                  <a:pt x="526450" y="653563"/>
                </a:lnTo>
                <a:lnTo>
                  <a:pt x="530154" y="653827"/>
                </a:lnTo>
                <a:lnTo>
                  <a:pt x="654756" y="653827"/>
                </a:lnTo>
                <a:lnTo>
                  <a:pt x="654491" y="643512"/>
                </a:lnTo>
                <a:lnTo>
                  <a:pt x="654227" y="633197"/>
                </a:lnTo>
                <a:lnTo>
                  <a:pt x="654491" y="620237"/>
                </a:lnTo>
                <a:lnTo>
                  <a:pt x="655285" y="607276"/>
                </a:lnTo>
                <a:lnTo>
                  <a:pt x="656079" y="594581"/>
                </a:lnTo>
                <a:lnTo>
                  <a:pt x="657666" y="582150"/>
                </a:lnTo>
                <a:lnTo>
                  <a:pt x="530154" y="582150"/>
                </a:lnTo>
                <a:close/>
                <a:moveTo>
                  <a:pt x="1010822" y="371475"/>
                </a:moveTo>
                <a:lnTo>
                  <a:pt x="1014779" y="372005"/>
                </a:lnTo>
                <a:lnTo>
                  <a:pt x="1018472" y="372270"/>
                </a:lnTo>
                <a:lnTo>
                  <a:pt x="1021902" y="373065"/>
                </a:lnTo>
                <a:lnTo>
                  <a:pt x="1025331" y="374126"/>
                </a:lnTo>
                <a:lnTo>
                  <a:pt x="1028497" y="375451"/>
                </a:lnTo>
                <a:lnTo>
                  <a:pt x="1031927" y="377306"/>
                </a:lnTo>
                <a:lnTo>
                  <a:pt x="1034565" y="379427"/>
                </a:lnTo>
                <a:lnTo>
                  <a:pt x="1037467" y="381813"/>
                </a:lnTo>
                <a:lnTo>
                  <a:pt x="1039841" y="384198"/>
                </a:lnTo>
                <a:lnTo>
                  <a:pt x="1041951" y="387114"/>
                </a:lnTo>
                <a:lnTo>
                  <a:pt x="1043798" y="389764"/>
                </a:lnTo>
                <a:lnTo>
                  <a:pt x="1045645" y="393210"/>
                </a:lnTo>
                <a:lnTo>
                  <a:pt x="1046964" y="396656"/>
                </a:lnTo>
                <a:lnTo>
                  <a:pt x="1048019" y="400102"/>
                </a:lnTo>
                <a:lnTo>
                  <a:pt x="1048547" y="403548"/>
                </a:lnTo>
                <a:lnTo>
                  <a:pt x="1049338" y="407523"/>
                </a:lnTo>
                <a:lnTo>
                  <a:pt x="1049074" y="411234"/>
                </a:lnTo>
                <a:lnTo>
                  <a:pt x="1048547" y="414945"/>
                </a:lnTo>
                <a:lnTo>
                  <a:pt x="1047755" y="418656"/>
                </a:lnTo>
                <a:lnTo>
                  <a:pt x="1046700" y="421837"/>
                </a:lnTo>
                <a:lnTo>
                  <a:pt x="1045381" y="425283"/>
                </a:lnTo>
                <a:lnTo>
                  <a:pt x="1043534" y="428463"/>
                </a:lnTo>
                <a:lnTo>
                  <a:pt x="1041424" y="431644"/>
                </a:lnTo>
                <a:lnTo>
                  <a:pt x="1039049" y="434030"/>
                </a:lnTo>
                <a:lnTo>
                  <a:pt x="1036675" y="436680"/>
                </a:lnTo>
                <a:lnTo>
                  <a:pt x="1033773" y="438801"/>
                </a:lnTo>
                <a:lnTo>
                  <a:pt x="1031135" y="440921"/>
                </a:lnTo>
                <a:lnTo>
                  <a:pt x="1027706" y="442512"/>
                </a:lnTo>
                <a:lnTo>
                  <a:pt x="1024276" y="443837"/>
                </a:lnTo>
                <a:lnTo>
                  <a:pt x="1020846" y="445162"/>
                </a:lnTo>
                <a:lnTo>
                  <a:pt x="1017417" y="445692"/>
                </a:lnTo>
                <a:lnTo>
                  <a:pt x="1013460" y="445957"/>
                </a:lnTo>
                <a:lnTo>
                  <a:pt x="1005809" y="446487"/>
                </a:lnTo>
                <a:lnTo>
                  <a:pt x="998422" y="447018"/>
                </a:lnTo>
                <a:lnTo>
                  <a:pt x="991563" y="447813"/>
                </a:lnTo>
                <a:lnTo>
                  <a:pt x="984704" y="448873"/>
                </a:lnTo>
                <a:lnTo>
                  <a:pt x="978373" y="450198"/>
                </a:lnTo>
                <a:lnTo>
                  <a:pt x="972305" y="451524"/>
                </a:lnTo>
                <a:lnTo>
                  <a:pt x="965973" y="453114"/>
                </a:lnTo>
                <a:lnTo>
                  <a:pt x="960433" y="454969"/>
                </a:lnTo>
                <a:lnTo>
                  <a:pt x="954893" y="456825"/>
                </a:lnTo>
                <a:lnTo>
                  <a:pt x="949881" y="458945"/>
                </a:lnTo>
                <a:lnTo>
                  <a:pt x="944868" y="461066"/>
                </a:lnTo>
                <a:lnTo>
                  <a:pt x="939856" y="463716"/>
                </a:lnTo>
                <a:lnTo>
                  <a:pt x="935371" y="466102"/>
                </a:lnTo>
                <a:lnTo>
                  <a:pt x="930886" y="468753"/>
                </a:lnTo>
                <a:lnTo>
                  <a:pt x="926665" y="471403"/>
                </a:lnTo>
                <a:lnTo>
                  <a:pt x="922444" y="474319"/>
                </a:lnTo>
                <a:lnTo>
                  <a:pt x="918487" y="477235"/>
                </a:lnTo>
                <a:lnTo>
                  <a:pt x="914530" y="480150"/>
                </a:lnTo>
                <a:lnTo>
                  <a:pt x="910837" y="483331"/>
                </a:lnTo>
                <a:lnTo>
                  <a:pt x="907671" y="486777"/>
                </a:lnTo>
                <a:lnTo>
                  <a:pt x="900812" y="493403"/>
                </a:lnTo>
                <a:lnTo>
                  <a:pt x="894744" y="500825"/>
                </a:lnTo>
                <a:lnTo>
                  <a:pt x="888940" y="508247"/>
                </a:lnTo>
                <a:lnTo>
                  <a:pt x="883928" y="516199"/>
                </a:lnTo>
                <a:lnTo>
                  <a:pt x="879443" y="524150"/>
                </a:lnTo>
                <a:lnTo>
                  <a:pt x="874958" y="532367"/>
                </a:lnTo>
                <a:lnTo>
                  <a:pt x="871529" y="540319"/>
                </a:lnTo>
                <a:lnTo>
                  <a:pt x="868099" y="548801"/>
                </a:lnTo>
                <a:lnTo>
                  <a:pt x="864933" y="557018"/>
                </a:lnTo>
                <a:lnTo>
                  <a:pt x="862559" y="565235"/>
                </a:lnTo>
                <a:lnTo>
                  <a:pt x="860185" y="573452"/>
                </a:lnTo>
                <a:lnTo>
                  <a:pt x="858338" y="580874"/>
                </a:lnTo>
                <a:lnTo>
                  <a:pt x="856491" y="588295"/>
                </a:lnTo>
                <a:lnTo>
                  <a:pt x="855436" y="595187"/>
                </a:lnTo>
                <a:lnTo>
                  <a:pt x="853589" y="607645"/>
                </a:lnTo>
                <a:lnTo>
                  <a:pt x="852270" y="617717"/>
                </a:lnTo>
                <a:lnTo>
                  <a:pt x="852006" y="624874"/>
                </a:lnTo>
                <a:lnTo>
                  <a:pt x="851743" y="627789"/>
                </a:lnTo>
                <a:lnTo>
                  <a:pt x="851743" y="631765"/>
                </a:lnTo>
                <a:lnTo>
                  <a:pt x="851215" y="635476"/>
                </a:lnTo>
                <a:lnTo>
                  <a:pt x="850160" y="638922"/>
                </a:lnTo>
                <a:lnTo>
                  <a:pt x="849104" y="642633"/>
                </a:lnTo>
                <a:lnTo>
                  <a:pt x="847258" y="645549"/>
                </a:lnTo>
                <a:lnTo>
                  <a:pt x="845675" y="648729"/>
                </a:lnTo>
                <a:lnTo>
                  <a:pt x="843301" y="651645"/>
                </a:lnTo>
                <a:lnTo>
                  <a:pt x="841190" y="654296"/>
                </a:lnTo>
                <a:lnTo>
                  <a:pt x="838288" y="656681"/>
                </a:lnTo>
                <a:lnTo>
                  <a:pt x="835650" y="658802"/>
                </a:lnTo>
                <a:lnTo>
                  <a:pt x="832484" y="660657"/>
                </a:lnTo>
                <a:lnTo>
                  <a:pt x="829319" y="662247"/>
                </a:lnTo>
                <a:lnTo>
                  <a:pt x="826153" y="663308"/>
                </a:lnTo>
                <a:lnTo>
                  <a:pt x="822459" y="664103"/>
                </a:lnTo>
                <a:lnTo>
                  <a:pt x="818766" y="664898"/>
                </a:lnTo>
                <a:lnTo>
                  <a:pt x="814809" y="665163"/>
                </a:lnTo>
                <a:lnTo>
                  <a:pt x="811115" y="664898"/>
                </a:lnTo>
                <a:lnTo>
                  <a:pt x="807686" y="664103"/>
                </a:lnTo>
                <a:lnTo>
                  <a:pt x="803993" y="663308"/>
                </a:lnTo>
                <a:lnTo>
                  <a:pt x="800563" y="662247"/>
                </a:lnTo>
                <a:lnTo>
                  <a:pt x="797133" y="660657"/>
                </a:lnTo>
                <a:lnTo>
                  <a:pt x="794495" y="658802"/>
                </a:lnTo>
                <a:lnTo>
                  <a:pt x="791330" y="656681"/>
                </a:lnTo>
                <a:lnTo>
                  <a:pt x="788691" y="654296"/>
                </a:lnTo>
                <a:lnTo>
                  <a:pt x="786317" y="651645"/>
                </a:lnTo>
                <a:lnTo>
                  <a:pt x="784207" y="648729"/>
                </a:lnTo>
                <a:lnTo>
                  <a:pt x="782360" y="645549"/>
                </a:lnTo>
                <a:lnTo>
                  <a:pt x="781041" y="642633"/>
                </a:lnTo>
                <a:lnTo>
                  <a:pt x="779458" y="638922"/>
                </a:lnTo>
                <a:lnTo>
                  <a:pt x="778667" y="635476"/>
                </a:lnTo>
                <a:lnTo>
                  <a:pt x="778139" y="631765"/>
                </a:lnTo>
                <a:lnTo>
                  <a:pt x="777875" y="627789"/>
                </a:lnTo>
                <a:lnTo>
                  <a:pt x="778139" y="623814"/>
                </a:lnTo>
                <a:lnTo>
                  <a:pt x="778667" y="613741"/>
                </a:lnTo>
                <a:lnTo>
                  <a:pt x="779194" y="606850"/>
                </a:lnTo>
                <a:lnTo>
                  <a:pt x="780249" y="598898"/>
                </a:lnTo>
                <a:lnTo>
                  <a:pt x="781305" y="590151"/>
                </a:lnTo>
                <a:lnTo>
                  <a:pt x="782888" y="580343"/>
                </a:lnTo>
                <a:lnTo>
                  <a:pt x="785262" y="569741"/>
                </a:lnTo>
                <a:lnTo>
                  <a:pt x="787636" y="558343"/>
                </a:lnTo>
                <a:lnTo>
                  <a:pt x="790802" y="546681"/>
                </a:lnTo>
                <a:lnTo>
                  <a:pt x="794759" y="534223"/>
                </a:lnTo>
                <a:lnTo>
                  <a:pt x="799508" y="521500"/>
                </a:lnTo>
                <a:lnTo>
                  <a:pt x="801882" y="515138"/>
                </a:lnTo>
                <a:lnTo>
                  <a:pt x="804784" y="508247"/>
                </a:lnTo>
                <a:lnTo>
                  <a:pt x="807950" y="501885"/>
                </a:lnTo>
                <a:lnTo>
                  <a:pt x="810852" y="495524"/>
                </a:lnTo>
                <a:lnTo>
                  <a:pt x="814545" y="488632"/>
                </a:lnTo>
                <a:lnTo>
                  <a:pt x="818238" y="482271"/>
                </a:lnTo>
                <a:lnTo>
                  <a:pt x="823515" y="473259"/>
                </a:lnTo>
                <a:lnTo>
                  <a:pt x="829319" y="464512"/>
                </a:lnTo>
                <a:lnTo>
                  <a:pt x="835914" y="456030"/>
                </a:lnTo>
                <a:lnTo>
                  <a:pt x="842773" y="447548"/>
                </a:lnTo>
                <a:lnTo>
                  <a:pt x="850160" y="439331"/>
                </a:lnTo>
                <a:lnTo>
                  <a:pt x="858338" y="431379"/>
                </a:lnTo>
                <a:lnTo>
                  <a:pt x="867044" y="423692"/>
                </a:lnTo>
                <a:lnTo>
                  <a:pt x="876013" y="416270"/>
                </a:lnTo>
                <a:lnTo>
                  <a:pt x="882345" y="411499"/>
                </a:lnTo>
                <a:lnTo>
                  <a:pt x="888940" y="406993"/>
                </a:lnTo>
                <a:lnTo>
                  <a:pt x="896063" y="402752"/>
                </a:lnTo>
                <a:lnTo>
                  <a:pt x="903450" y="398776"/>
                </a:lnTo>
                <a:lnTo>
                  <a:pt x="910837" y="395066"/>
                </a:lnTo>
                <a:lnTo>
                  <a:pt x="918751" y="391620"/>
                </a:lnTo>
                <a:lnTo>
                  <a:pt x="926929" y="388174"/>
                </a:lnTo>
                <a:lnTo>
                  <a:pt x="935371" y="384993"/>
                </a:lnTo>
                <a:lnTo>
                  <a:pt x="943549" y="382343"/>
                </a:lnTo>
                <a:lnTo>
                  <a:pt x="952519" y="379957"/>
                </a:lnTo>
                <a:lnTo>
                  <a:pt x="961489" y="377837"/>
                </a:lnTo>
                <a:lnTo>
                  <a:pt x="970986" y="375716"/>
                </a:lnTo>
                <a:lnTo>
                  <a:pt x="980747" y="374391"/>
                </a:lnTo>
                <a:lnTo>
                  <a:pt x="990508" y="373065"/>
                </a:lnTo>
                <a:lnTo>
                  <a:pt x="1000533" y="372270"/>
                </a:lnTo>
                <a:lnTo>
                  <a:pt x="1010822" y="371475"/>
                </a:lnTo>
                <a:close/>
                <a:moveTo>
                  <a:pt x="1024065" y="303903"/>
                </a:moveTo>
                <a:lnTo>
                  <a:pt x="1016128" y="304432"/>
                </a:lnTo>
                <a:lnTo>
                  <a:pt x="1001049" y="305490"/>
                </a:lnTo>
                <a:lnTo>
                  <a:pt x="997875" y="305754"/>
                </a:lnTo>
                <a:lnTo>
                  <a:pt x="990467" y="306548"/>
                </a:lnTo>
                <a:lnTo>
                  <a:pt x="983060" y="307606"/>
                </a:lnTo>
                <a:lnTo>
                  <a:pt x="975388" y="308928"/>
                </a:lnTo>
                <a:lnTo>
                  <a:pt x="968245" y="310251"/>
                </a:lnTo>
                <a:lnTo>
                  <a:pt x="960838" y="311573"/>
                </a:lnTo>
                <a:lnTo>
                  <a:pt x="953430" y="313424"/>
                </a:lnTo>
                <a:lnTo>
                  <a:pt x="946288" y="315276"/>
                </a:lnTo>
                <a:lnTo>
                  <a:pt x="938880" y="317392"/>
                </a:lnTo>
                <a:lnTo>
                  <a:pt x="915071" y="324269"/>
                </a:lnTo>
                <a:lnTo>
                  <a:pt x="915336" y="325591"/>
                </a:lnTo>
                <a:lnTo>
                  <a:pt x="904754" y="330088"/>
                </a:lnTo>
                <a:lnTo>
                  <a:pt x="893907" y="334584"/>
                </a:lnTo>
                <a:lnTo>
                  <a:pt x="883590" y="340138"/>
                </a:lnTo>
                <a:lnTo>
                  <a:pt x="873537" y="345428"/>
                </a:lnTo>
                <a:lnTo>
                  <a:pt x="863749" y="350983"/>
                </a:lnTo>
                <a:lnTo>
                  <a:pt x="853961" y="357066"/>
                </a:lnTo>
                <a:lnTo>
                  <a:pt x="844437" y="363678"/>
                </a:lnTo>
                <a:lnTo>
                  <a:pt x="835178" y="370291"/>
                </a:lnTo>
                <a:lnTo>
                  <a:pt x="826183" y="377432"/>
                </a:lnTo>
                <a:lnTo>
                  <a:pt x="817453" y="384573"/>
                </a:lnTo>
                <a:lnTo>
                  <a:pt x="808987" y="392508"/>
                </a:lnTo>
                <a:lnTo>
                  <a:pt x="800522" y="400443"/>
                </a:lnTo>
                <a:lnTo>
                  <a:pt x="792585" y="408642"/>
                </a:lnTo>
                <a:lnTo>
                  <a:pt x="785178" y="416841"/>
                </a:lnTo>
                <a:lnTo>
                  <a:pt x="777771" y="425570"/>
                </a:lnTo>
                <a:lnTo>
                  <a:pt x="770363" y="434562"/>
                </a:lnTo>
                <a:lnTo>
                  <a:pt x="762956" y="445407"/>
                </a:lnTo>
                <a:lnTo>
                  <a:pt x="755813" y="455986"/>
                </a:lnTo>
                <a:lnTo>
                  <a:pt x="748935" y="467095"/>
                </a:lnTo>
                <a:lnTo>
                  <a:pt x="742586" y="478468"/>
                </a:lnTo>
                <a:lnTo>
                  <a:pt x="736766" y="490106"/>
                </a:lnTo>
                <a:lnTo>
                  <a:pt x="731210" y="502008"/>
                </a:lnTo>
                <a:lnTo>
                  <a:pt x="726184" y="514439"/>
                </a:lnTo>
                <a:lnTo>
                  <a:pt x="721687" y="526606"/>
                </a:lnTo>
                <a:lnTo>
                  <a:pt x="717718" y="539302"/>
                </a:lnTo>
                <a:lnTo>
                  <a:pt x="714015" y="552262"/>
                </a:lnTo>
                <a:lnTo>
                  <a:pt x="710840" y="565222"/>
                </a:lnTo>
                <a:lnTo>
                  <a:pt x="708724" y="578447"/>
                </a:lnTo>
                <a:lnTo>
                  <a:pt x="706607" y="591936"/>
                </a:lnTo>
                <a:lnTo>
                  <a:pt x="705285" y="605689"/>
                </a:lnTo>
                <a:lnTo>
                  <a:pt x="704491" y="619443"/>
                </a:lnTo>
                <a:lnTo>
                  <a:pt x="704226" y="633197"/>
                </a:lnTo>
                <a:lnTo>
                  <a:pt x="704226" y="642983"/>
                </a:lnTo>
                <a:lnTo>
                  <a:pt x="704491" y="652769"/>
                </a:lnTo>
                <a:lnTo>
                  <a:pt x="705020" y="662026"/>
                </a:lnTo>
                <a:lnTo>
                  <a:pt x="705549" y="671284"/>
                </a:lnTo>
                <a:lnTo>
                  <a:pt x="706607" y="680541"/>
                </a:lnTo>
                <a:lnTo>
                  <a:pt x="707930" y="689269"/>
                </a:lnTo>
                <a:lnTo>
                  <a:pt x="708988" y="697998"/>
                </a:lnTo>
                <a:lnTo>
                  <a:pt x="710311" y="706461"/>
                </a:lnTo>
                <a:lnTo>
                  <a:pt x="712163" y="714661"/>
                </a:lnTo>
                <a:lnTo>
                  <a:pt x="713750" y="722595"/>
                </a:lnTo>
                <a:lnTo>
                  <a:pt x="715602" y="730266"/>
                </a:lnTo>
                <a:lnTo>
                  <a:pt x="717983" y="738200"/>
                </a:lnTo>
                <a:lnTo>
                  <a:pt x="720099" y="745342"/>
                </a:lnTo>
                <a:lnTo>
                  <a:pt x="722480" y="752748"/>
                </a:lnTo>
                <a:lnTo>
                  <a:pt x="724861" y="759624"/>
                </a:lnTo>
                <a:lnTo>
                  <a:pt x="727507" y="766766"/>
                </a:lnTo>
                <a:lnTo>
                  <a:pt x="731739" y="776816"/>
                </a:lnTo>
                <a:lnTo>
                  <a:pt x="736237" y="786338"/>
                </a:lnTo>
                <a:lnTo>
                  <a:pt x="740734" y="795595"/>
                </a:lnTo>
                <a:lnTo>
                  <a:pt x="745760" y="804324"/>
                </a:lnTo>
                <a:lnTo>
                  <a:pt x="750522" y="812788"/>
                </a:lnTo>
                <a:lnTo>
                  <a:pt x="755549" y="820987"/>
                </a:lnTo>
                <a:lnTo>
                  <a:pt x="760840" y="828922"/>
                </a:lnTo>
                <a:lnTo>
                  <a:pt x="766131" y="836327"/>
                </a:lnTo>
                <a:lnTo>
                  <a:pt x="771686" y="843469"/>
                </a:lnTo>
                <a:lnTo>
                  <a:pt x="776977" y="850346"/>
                </a:lnTo>
                <a:lnTo>
                  <a:pt x="782268" y="856958"/>
                </a:lnTo>
                <a:lnTo>
                  <a:pt x="787824" y="863041"/>
                </a:lnTo>
                <a:lnTo>
                  <a:pt x="798141" y="875208"/>
                </a:lnTo>
                <a:lnTo>
                  <a:pt x="808458" y="885788"/>
                </a:lnTo>
                <a:lnTo>
                  <a:pt x="826977" y="905096"/>
                </a:lnTo>
                <a:lnTo>
                  <a:pt x="834649" y="913824"/>
                </a:lnTo>
                <a:lnTo>
                  <a:pt x="841262" y="921759"/>
                </a:lnTo>
                <a:lnTo>
                  <a:pt x="844172" y="925726"/>
                </a:lnTo>
                <a:lnTo>
                  <a:pt x="846553" y="929165"/>
                </a:lnTo>
                <a:lnTo>
                  <a:pt x="848934" y="932338"/>
                </a:lnTo>
                <a:lnTo>
                  <a:pt x="850521" y="935512"/>
                </a:lnTo>
                <a:lnTo>
                  <a:pt x="851844" y="938686"/>
                </a:lnTo>
                <a:lnTo>
                  <a:pt x="852902" y="941067"/>
                </a:lnTo>
                <a:lnTo>
                  <a:pt x="853961" y="943976"/>
                </a:lnTo>
                <a:lnTo>
                  <a:pt x="854490" y="946092"/>
                </a:lnTo>
                <a:lnTo>
                  <a:pt x="856341" y="957994"/>
                </a:lnTo>
                <a:lnTo>
                  <a:pt x="857929" y="969896"/>
                </a:lnTo>
                <a:lnTo>
                  <a:pt x="858987" y="981799"/>
                </a:lnTo>
                <a:lnTo>
                  <a:pt x="859781" y="993436"/>
                </a:lnTo>
                <a:lnTo>
                  <a:pt x="860310" y="1003752"/>
                </a:lnTo>
                <a:lnTo>
                  <a:pt x="860574" y="1012744"/>
                </a:lnTo>
                <a:lnTo>
                  <a:pt x="860574" y="1025176"/>
                </a:lnTo>
                <a:lnTo>
                  <a:pt x="860574" y="1026762"/>
                </a:lnTo>
                <a:lnTo>
                  <a:pt x="860574" y="1027291"/>
                </a:lnTo>
                <a:lnTo>
                  <a:pt x="860574" y="1027556"/>
                </a:lnTo>
                <a:lnTo>
                  <a:pt x="860574" y="1027820"/>
                </a:lnTo>
                <a:lnTo>
                  <a:pt x="860839" y="1031788"/>
                </a:lnTo>
                <a:lnTo>
                  <a:pt x="861103" y="1036020"/>
                </a:lnTo>
                <a:lnTo>
                  <a:pt x="861632" y="1039987"/>
                </a:lnTo>
                <a:lnTo>
                  <a:pt x="862161" y="1043955"/>
                </a:lnTo>
                <a:lnTo>
                  <a:pt x="863220" y="1047922"/>
                </a:lnTo>
                <a:lnTo>
                  <a:pt x="864278" y="1051360"/>
                </a:lnTo>
                <a:lnTo>
                  <a:pt x="865601" y="1055063"/>
                </a:lnTo>
                <a:lnTo>
                  <a:pt x="867188" y="1058766"/>
                </a:lnTo>
                <a:lnTo>
                  <a:pt x="868511" y="1062469"/>
                </a:lnTo>
                <a:lnTo>
                  <a:pt x="870362" y="1065643"/>
                </a:lnTo>
                <a:lnTo>
                  <a:pt x="872479" y="1069081"/>
                </a:lnTo>
                <a:lnTo>
                  <a:pt x="874331" y="1072255"/>
                </a:lnTo>
                <a:lnTo>
                  <a:pt x="876712" y="1075694"/>
                </a:lnTo>
                <a:lnTo>
                  <a:pt x="878828" y="1078339"/>
                </a:lnTo>
                <a:lnTo>
                  <a:pt x="881473" y="1081513"/>
                </a:lnTo>
                <a:lnTo>
                  <a:pt x="884119" y="1083893"/>
                </a:lnTo>
                <a:lnTo>
                  <a:pt x="887029" y="1086802"/>
                </a:lnTo>
                <a:lnTo>
                  <a:pt x="889939" y="1089447"/>
                </a:lnTo>
                <a:lnTo>
                  <a:pt x="892849" y="1091563"/>
                </a:lnTo>
                <a:lnTo>
                  <a:pt x="896024" y="1093944"/>
                </a:lnTo>
                <a:lnTo>
                  <a:pt x="899198" y="1095795"/>
                </a:lnTo>
                <a:lnTo>
                  <a:pt x="902373" y="1097647"/>
                </a:lnTo>
                <a:lnTo>
                  <a:pt x="905812" y="1099763"/>
                </a:lnTo>
                <a:lnTo>
                  <a:pt x="909516" y="1101085"/>
                </a:lnTo>
                <a:lnTo>
                  <a:pt x="913219" y="1102408"/>
                </a:lnTo>
                <a:lnTo>
                  <a:pt x="916658" y="1103994"/>
                </a:lnTo>
                <a:lnTo>
                  <a:pt x="920627" y="1105052"/>
                </a:lnTo>
                <a:lnTo>
                  <a:pt x="924330" y="1105846"/>
                </a:lnTo>
                <a:lnTo>
                  <a:pt x="928298" y="1106375"/>
                </a:lnTo>
                <a:lnTo>
                  <a:pt x="932267" y="1106904"/>
                </a:lnTo>
                <a:lnTo>
                  <a:pt x="936499" y="1107433"/>
                </a:lnTo>
                <a:lnTo>
                  <a:pt x="940468" y="1107697"/>
                </a:lnTo>
                <a:lnTo>
                  <a:pt x="1124857" y="1107697"/>
                </a:lnTo>
                <a:lnTo>
                  <a:pt x="1129090" y="1107433"/>
                </a:lnTo>
                <a:lnTo>
                  <a:pt x="1133058" y="1106904"/>
                </a:lnTo>
                <a:lnTo>
                  <a:pt x="1137027" y="1106375"/>
                </a:lnTo>
                <a:lnTo>
                  <a:pt x="1140730" y="1105846"/>
                </a:lnTo>
                <a:lnTo>
                  <a:pt x="1144699" y="1105052"/>
                </a:lnTo>
                <a:lnTo>
                  <a:pt x="1148667" y="1103994"/>
                </a:lnTo>
                <a:lnTo>
                  <a:pt x="1152370" y="1102408"/>
                </a:lnTo>
                <a:lnTo>
                  <a:pt x="1156074" y="1101085"/>
                </a:lnTo>
                <a:lnTo>
                  <a:pt x="1159513" y="1099763"/>
                </a:lnTo>
                <a:lnTo>
                  <a:pt x="1162688" y="1097647"/>
                </a:lnTo>
                <a:lnTo>
                  <a:pt x="1166127" y="1095795"/>
                </a:lnTo>
                <a:lnTo>
                  <a:pt x="1169566" y="1093944"/>
                </a:lnTo>
                <a:lnTo>
                  <a:pt x="1172476" y="1091563"/>
                </a:lnTo>
                <a:lnTo>
                  <a:pt x="1175651" y="1089447"/>
                </a:lnTo>
                <a:lnTo>
                  <a:pt x="1178561" y="1086802"/>
                </a:lnTo>
                <a:lnTo>
                  <a:pt x="1181206" y="1083893"/>
                </a:lnTo>
                <a:lnTo>
                  <a:pt x="1183852" y="1081248"/>
                </a:lnTo>
                <a:lnTo>
                  <a:pt x="1186233" y="1078339"/>
                </a:lnTo>
                <a:lnTo>
                  <a:pt x="1188878" y="1075429"/>
                </a:lnTo>
                <a:lnTo>
                  <a:pt x="1190994" y="1072255"/>
                </a:lnTo>
                <a:lnTo>
                  <a:pt x="1193111" y="1069081"/>
                </a:lnTo>
                <a:lnTo>
                  <a:pt x="1194963" y="1065643"/>
                </a:lnTo>
                <a:lnTo>
                  <a:pt x="1196814" y="1062469"/>
                </a:lnTo>
                <a:lnTo>
                  <a:pt x="1198402" y="1058766"/>
                </a:lnTo>
                <a:lnTo>
                  <a:pt x="1199725" y="1055063"/>
                </a:lnTo>
                <a:lnTo>
                  <a:pt x="1201047" y="1051360"/>
                </a:lnTo>
                <a:lnTo>
                  <a:pt x="1202105" y="1047922"/>
                </a:lnTo>
                <a:lnTo>
                  <a:pt x="1202899" y="1043955"/>
                </a:lnTo>
                <a:lnTo>
                  <a:pt x="1203693" y="1039987"/>
                </a:lnTo>
                <a:lnTo>
                  <a:pt x="1204222" y="1036020"/>
                </a:lnTo>
                <a:lnTo>
                  <a:pt x="1204486" y="1031788"/>
                </a:lnTo>
                <a:lnTo>
                  <a:pt x="1204486" y="1027820"/>
                </a:lnTo>
                <a:lnTo>
                  <a:pt x="1204486" y="1027556"/>
                </a:lnTo>
                <a:lnTo>
                  <a:pt x="1204486" y="1027291"/>
                </a:lnTo>
                <a:lnTo>
                  <a:pt x="1204486" y="1026762"/>
                </a:lnTo>
                <a:lnTo>
                  <a:pt x="1204486" y="1025176"/>
                </a:lnTo>
                <a:lnTo>
                  <a:pt x="1204751" y="1013009"/>
                </a:lnTo>
                <a:lnTo>
                  <a:pt x="1205280" y="1004016"/>
                </a:lnTo>
                <a:lnTo>
                  <a:pt x="1205809" y="993701"/>
                </a:lnTo>
                <a:lnTo>
                  <a:pt x="1206338" y="982063"/>
                </a:lnTo>
                <a:lnTo>
                  <a:pt x="1207661" y="969896"/>
                </a:lnTo>
                <a:lnTo>
                  <a:pt x="1208984" y="957994"/>
                </a:lnTo>
                <a:lnTo>
                  <a:pt x="1211100" y="946092"/>
                </a:lnTo>
                <a:lnTo>
                  <a:pt x="1211894" y="943183"/>
                </a:lnTo>
                <a:lnTo>
                  <a:pt x="1212952" y="939480"/>
                </a:lnTo>
                <a:lnTo>
                  <a:pt x="1215068" y="935512"/>
                </a:lnTo>
                <a:lnTo>
                  <a:pt x="1217185" y="931280"/>
                </a:lnTo>
                <a:lnTo>
                  <a:pt x="1220095" y="927313"/>
                </a:lnTo>
                <a:lnTo>
                  <a:pt x="1223005" y="923081"/>
                </a:lnTo>
                <a:lnTo>
                  <a:pt x="1226708" y="918585"/>
                </a:lnTo>
                <a:lnTo>
                  <a:pt x="1230677" y="913824"/>
                </a:lnTo>
                <a:lnTo>
                  <a:pt x="1239936" y="903773"/>
                </a:lnTo>
                <a:lnTo>
                  <a:pt x="1250253" y="892929"/>
                </a:lnTo>
                <a:lnTo>
                  <a:pt x="1258719" y="883936"/>
                </a:lnTo>
                <a:lnTo>
                  <a:pt x="1267713" y="873885"/>
                </a:lnTo>
                <a:lnTo>
                  <a:pt x="1276972" y="863570"/>
                </a:lnTo>
                <a:lnTo>
                  <a:pt x="1286496" y="852461"/>
                </a:lnTo>
                <a:lnTo>
                  <a:pt x="1296020" y="840559"/>
                </a:lnTo>
                <a:lnTo>
                  <a:pt x="1300517" y="834211"/>
                </a:lnTo>
                <a:lnTo>
                  <a:pt x="1305279" y="827335"/>
                </a:lnTo>
                <a:lnTo>
                  <a:pt x="1309776" y="820722"/>
                </a:lnTo>
                <a:lnTo>
                  <a:pt x="1314274" y="813581"/>
                </a:lnTo>
                <a:lnTo>
                  <a:pt x="1318506" y="806175"/>
                </a:lnTo>
                <a:lnTo>
                  <a:pt x="1322739" y="798505"/>
                </a:lnTo>
                <a:lnTo>
                  <a:pt x="1326972" y="790570"/>
                </a:lnTo>
                <a:lnTo>
                  <a:pt x="1330940" y="782371"/>
                </a:lnTo>
                <a:lnTo>
                  <a:pt x="1334908" y="773907"/>
                </a:lnTo>
                <a:lnTo>
                  <a:pt x="1338612" y="765179"/>
                </a:lnTo>
                <a:lnTo>
                  <a:pt x="1341787" y="755922"/>
                </a:lnTo>
                <a:lnTo>
                  <a:pt x="1344961" y="746135"/>
                </a:lnTo>
                <a:lnTo>
                  <a:pt x="1347871" y="736614"/>
                </a:lnTo>
                <a:lnTo>
                  <a:pt x="1350517" y="726563"/>
                </a:lnTo>
                <a:lnTo>
                  <a:pt x="1352898" y="715983"/>
                </a:lnTo>
                <a:lnTo>
                  <a:pt x="1355014" y="705403"/>
                </a:lnTo>
                <a:lnTo>
                  <a:pt x="1357130" y="694030"/>
                </a:lnTo>
                <a:lnTo>
                  <a:pt x="1358453" y="682657"/>
                </a:lnTo>
                <a:lnTo>
                  <a:pt x="1359511" y="670755"/>
                </a:lnTo>
                <a:lnTo>
                  <a:pt x="1360834" y="658588"/>
                </a:lnTo>
                <a:lnTo>
                  <a:pt x="1361099" y="646157"/>
                </a:lnTo>
                <a:lnTo>
                  <a:pt x="1361363" y="633197"/>
                </a:lnTo>
                <a:lnTo>
                  <a:pt x="1361099" y="619443"/>
                </a:lnTo>
                <a:lnTo>
                  <a:pt x="1360041" y="605689"/>
                </a:lnTo>
                <a:lnTo>
                  <a:pt x="1358718" y="591936"/>
                </a:lnTo>
                <a:lnTo>
                  <a:pt x="1356866" y="578447"/>
                </a:lnTo>
                <a:lnTo>
                  <a:pt x="1354220" y="565222"/>
                </a:lnTo>
                <a:lnTo>
                  <a:pt x="1351046" y="552262"/>
                </a:lnTo>
                <a:lnTo>
                  <a:pt x="1347871" y="539302"/>
                </a:lnTo>
                <a:lnTo>
                  <a:pt x="1343639" y="526606"/>
                </a:lnTo>
                <a:lnTo>
                  <a:pt x="1339141" y="514439"/>
                </a:lnTo>
                <a:lnTo>
                  <a:pt x="1334115" y="502008"/>
                </a:lnTo>
                <a:lnTo>
                  <a:pt x="1328824" y="490106"/>
                </a:lnTo>
                <a:lnTo>
                  <a:pt x="1322739" y="478468"/>
                </a:lnTo>
                <a:lnTo>
                  <a:pt x="1316390" y="467095"/>
                </a:lnTo>
                <a:lnTo>
                  <a:pt x="1309512" y="455986"/>
                </a:lnTo>
                <a:lnTo>
                  <a:pt x="1302369" y="445407"/>
                </a:lnTo>
                <a:lnTo>
                  <a:pt x="1294697" y="434562"/>
                </a:lnTo>
                <a:lnTo>
                  <a:pt x="1287819" y="425570"/>
                </a:lnTo>
                <a:lnTo>
                  <a:pt x="1280412" y="416841"/>
                </a:lnTo>
                <a:lnTo>
                  <a:pt x="1272740" y="408642"/>
                </a:lnTo>
                <a:lnTo>
                  <a:pt x="1265068" y="400443"/>
                </a:lnTo>
                <a:lnTo>
                  <a:pt x="1256867" y="392508"/>
                </a:lnTo>
                <a:lnTo>
                  <a:pt x="1248401" y="384838"/>
                </a:lnTo>
                <a:lnTo>
                  <a:pt x="1239671" y="377696"/>
                </a:lnTo>
                <a:lnTo>
                  <a:pt x="1230677" y="370555"/>
                </a:lnTo>
                <a:lnTo>
                  <a:pt x="1221417" y="363943"/>
                </a:lnTo>
                <a:lnTo>
                  <a:pt x="1211894" y="357330"/>
                </a:lnTo>
                <a:lnTo>
                  <a:pt x="1202370" y="351247"/>
                </a:lnTo>
                <a:lnTo>
                  <a:pt x="1192317" y="345693"/>
                </a:lnTo>
                <a:lnTo>
                  <a:pt x="1182000" y="340403"/>
                </a:lnTo>
                <a:lnTo>
                  <a:pt x="1171947" y="334848"/>
                </a:lnTo>
                <a:lnTo>
                  <a:pt x="1161365" y="330352"/>
                </a:lnTo>
                <a:lnTo>
                  <a:pt x="1150783" y="325856"/>
                </a:lnTo>
                <a:lnTo>
                  <a:pt x="1151048" y="324269"/>
                </a:lnTo>
                <a:lnTo>
                  <a:pt x="1126180" y="317392"/>
                </a:lnTo>
                <a:lnTo>
                  <a:pt x="1119302" y="315276"/>
                </a:lnTo>
                <a:lnTo>
                  <a:pt x="1111895" y="313424"/>
                </a:lnTo>
                <a:lnTo>
                  <a:pt x="1104752" y="311573"/>
                </a:lnTo>
                <a:lnTo>
                  <a:pt x="1097345" y="310251"/>
                </a:lnTo>
                <a:lnTo>
                  <a:pt x="1089673" y="308928"/>
                </a:lnTo>
                <a:lnTo>
                  <a:pt x="1082530" y="307606"/>
                </a:lnTo>
                <a:lnTo>
                  <a:pt x="1074858" y="306548"/>
                </a:lnTo>
                <a:lnTo>
                  <a:pt x="1067186" y="305754"/>
                </a:lnTo>
                <a:lnTo>
                  <a:pt x="1064541" y="305490"/>
                </a:lnTo>
                <a:lnTo>
                  <a:pt x="1064276" y="305490"/>
                </a:lnTo>
                <a:lnTo>
                  <a:pt x="1049197" y="304432"/>
                </a:lnTo>
                <a:lnTo>
                  <a:pt x="1041525" y="303903"/>
                </a:lnTo>
                <a:lnTo>
                  <a:pt x="1033588" y="303903"/>
                </a:lnTo>
                <a:lnTo>
                  <a:pt x="1032795" y="303903"/>
                </a:lnTo>
                <a:lnTo>
                  <a:pt x="1032530" y="303903"/>
                </a:lnTo>
                <a:lnTo>
                  <a:pt x="1032001" y="303903"/>
                </a:lnTo>
                <a:lnTo>
                  <a:pt x="1024065" y="303903"/>
                </a:lnTo>
                <a:close/>
                <a:moveTo>
                  <a:pt x="1388083" y="226671"/>
                </a:moveTo>
                <a:lnTo>
                  <a:pt x="1384643" y="226935"/>
                </a:lnTo>
                <a:lnTo>
                  <a:pt x="1381204" y="227464"/>
                </a:lnTo>
                <a:lnTo>
                  <a:pt x="1377765" y="228258"/>
                </a:lnTo>
                <a:lnTo>
                  <a:pt x="1374591" y="229316"/>
                </a:lnTo>
                <a:lnTo>
                  <a:pt x="1371416" y="230903"/>
                </a:lnTo>
                <a:lnTo>
                  <a:pt x="1368241" y="232490"/>
                </a:lnTo>
                <a:lnTo>
                  <a:pt x="1365596" y="234606"/>
                </a:lnTo>
                <a:lnTo>
                  <a:pt x="1362686" y="237250"/>
                </a:lnTo>
                <a:lnTo>
                  <a:pt x="1273269" y="326649"/>
                </a:lnTo>
                <a:lnTo>
                  <a:pt x="1280147" y="332468"/>
                </a:lnTo>
                <a:lnTo>
                  <a:pt x="1286496" y="338551"/>
                </a:lnTo>
                <a:lnTo>
                  <a:pt x="1293110" y="344899"/>
                </a:lnTo>
                <a:lnTo>
                  <a:pt x="1299195" y="351247"/>
                </a:lnTo>
                <a:lnTo>
                  <a:pt x="1305279" y="357859"/>
                </a:lnTo>
                <a:lnTo>
                  <a:pt x="1311364" y="364736"/>
                </a:lnTo>
                <a:lnTo>
                  <a:pt x="1317184" y="371348"/>
                </a:lnTo>
                <a:lnTo>
                  <a:pt x="1322739" y="378490"/>
                </a:lnTo>
                <a:lnTo>
                  <a:pt x="1413479" y="288033"/>
                </a:lnTo>
                <a:lnTo>
                  <a:pt x="1416125" y="285388"/>
                </a:lnTo>
                <a:lnTo>
                  <a:pt x="1417976" y="282479"/>
                </a:lnTo>
                <a:lnTo>
                  <a:pt x="1420093" y="279305"/>
                </a:lnTo>
                <a:lnTo>
                  <a:pt x="1421416" y="276131"/>
                </a:lnTo>
                <a:lnTo>
                  <a:pt x="1422474" y="272957"/>
                </a:lnTo>
                <a:lnTo>
                  <a:pt x="1423267" y="269519"/>
                </a:lnTo>
                <a:lnTo>
                  <a:pt x="1423797" y="266080"/>
                </a:lnTo>
                <a:lnTo>
                  <a:pt x="1423797" y="262642"/>
                </a:lnTo>
                <a:lnTo>
                  <a:pt x="1423797" y="259203"/>
                </a:lnTo>
                <a:lnTo>
                  <a:pt x="1423267" y="255765"/>
                </a:lnTo>
                <a:lnTo>
                  <a:pt x="1422474" y="252327"/>
                </a:lnTo>
                <a:lnTo>
                  <a:pt x="1421416" y="249153"/>
                </a:lnTo>
                <a:lnTo>
                  <a:pt x="1420093" y="245979"/>
                </a:lnTo>
                <a:lnTo>
                  <a:pt x="1417976" y="242805"/>
                </a:lnTo>
                <a:lnTo>
                  <a:pt x="1416125" y="240160"/>
                </a:lnTo>
                <a:lnTo>
                  <a:pt x="1413479" y="237250"/>
                </a:lnTo>
                <a:lnTo>
                  <a:pt x="1410834" y="234606"/>
                </a:lnTo>
                <a:lnTo>
                  <a:pt x="1407924" y="232490"/>
                </a:lnTo>
                <a:lnTo>
                  <a:pt x="1404749" y="230903"/>
                </a:lnTo>
                <a:lnTo>
                  <a:pt x="1401839" y="229316"/>
                </a:lnTo>
                <a:lnTo>
                  <a:pt x="1398400" y="228258"/>
                </a:lnTo>
                <a:lnTo>
                  <a:pt x="1394961" y="227464"/>
                </a:lnTo>
                <a:lnTo>
                  <a:pt x="1391522" y="226935"/>
                </a:lnTo>
                <a:lnTo>
                  <a:pt x="1388083" y="226671"/>
                </a:lnTo>
                <a:close/>
                <a:moveTo>
                  <a:pt x="677243" y="226671"/>
                </a:moveTo>
                <a:lnTo>
                  <a:pt x="673803" y="226935"/>
                </a:lnTo>
                <a:lnTo>
                  <a:pt x="670629" y="227464"/>
                </a:lnTo>
                <a:lnTo>
                  <a:pt x="667190" y="228258"/>
                </a:lnTo>
                <a:lnTo>
                  <a:pt x="663751" y="229316"/>
                </a:lnTo>
                <a:lnTo>
                  <a:pt x="660576" y="230903"/>
                </a:lnTo>
                <a:lnTo>
                  <a:pt x="657666" y="232490"/>
                </a:lnTo>
                <a:lnTo>
                  <a:pt x="654491" y="234606"/>
                </a:lnTo>
                <a:lnTo>
                  <a:pt x="651846" y="237250"/>
                </a:lnTo>
                <a:lnTo>
                  <a:pt x="649465" y="240160"/>
                </a:lnTo>
                <a:lnTo>
                  <a:pt x="647084" y="242805"/>
                </a:lnTo>
                <a:lnTo>
                  <a:pt x="645497" y="245979"/>
                </a:lnTo>
                <a:lnTo>
                  <a:pt x="644174" y="249153"/>
                </a:lnTo>
                <a:lnTo>
                  <a:pt x="642587" y="252327"/>
                </a:lnTo>
                <a:lnTo>
                  <a:pt x="642058" y="255765"/>
                </a:lnTo>
                <a:lnTo>
                  <a:pt x="641529" y="259203"/>
                </a:lnTo>
                <a:lnTo>
                  <a:pt x="641264" y="262642"/>
                </a:lnTo>
                <a:lnTo>
                  <a:pt x="641529" y="266080"/>
                </a:lnTo>
                <a:lnTo>
                  <a:pt x="642058" y="269519"/>
                </a:lnTo>
                <a:lnTo>
                  <a:pt x="642587" y="272957"/>
                </a:lnTo>
                <a:lnTo>
                  <a:pt x="644174" y="276131"/>
                </a:lnTo>
                <a:lnTo>
                  <a:pt x="645497" y="279305"/>
                </a:lnTo>
                <a:lnTo>
                  <a:pt x="647084" y="282479"/>
                </a:lnTo>
                <a:lnTo>
                  <a:pt x="649465" y="285388"/>
                </a:lnTo>
                <a:lnTo>
                  <a:pt x="651846" y="288033"/>
                </a:lnTo>
                <a:lnTo>
                  <a:pt x="742321" y="378490"/>
                </a:lnTo>
                <a:lnTo>
                  <a:pt x="748406" y="371348"/>
                </a:lnTo>
                <a:lnTo>
                  <a:pt x="753961" y="364736"/>
                </a:lnTo>
                <a:lnTo>
                  <a:pt x="760046" y="357859"/>
                </a:lnTo>
                <a:lnTo>
                  <a:pt x="765866" y="351247"/>
                </a:lnTo>
                <a:lnTo>
                  <a:pt x="772480" y="344899"/>
                </a:lnTo>
                <a:lnTo>
                  <a:pt x="778564" y="338551"/>
                </a:lnTo>
                <a:lnTo>
                  <a:pt x="785443" y="332468"/>
                </a:lnTo>
                <a:lnTo>
                  <a:pt x="791792" y="326649"/>
                </a:lnTo>
                <a:lnTo>
                  <a:pt x="702639" y="237250"/>
                </a:lnTo>
                <a:lnTo>
                  <a:pt x="699994" y="234606"/>
                </a:lnTo>
                <a:lnTo>
                  <a:pt x="696819" y="232490"/>
                </a:lnTo>
                <a:lnTo>
                  <a:pt x="694174" y="230903"/>
                </a:lnTo>
                <a:lnTo>
                  <a:pt x="690734" y="229316"/>
                </a:lnTo>
                <a:lnTo>
                  <a:pt x="687295" y="228258"/>
                </a:lnTo>
                <a:lnTo>
                  <a:pt x="683856" y="227464"/>
                </a:lnTo>
                <a:lnTo>
                  <a:pt x="680682" y="226935"/>
                </a:lnTo>
                <a:lnTo>
                  <a:pt x="677243" y="226671"/>
                </a:lnTo>
                <a:close/>
                <a:moveTo>
                  <a:pt x="1032795" y="79348"/>
                </a:moveTo>
                <a:lnTo>
                  <a:pt x="1029091" y="79877"/>
                </a:lnTo>
                <a:lnTo>
                  <a:pt x="1025387" y="80406"/>
                </a:lnTo>
                <a:lnTo>
                  <a:pt x="1021948" y="81200"/>
                </a:lnTo>
                <a:lnTo>
                  <a:pt x="1018774" y="82257"/>
                </a:lnTo>
                <a:lnTo>
                  <a:pt x="1015599" y="83844"/>
                </a:lnTo>
                <a:lnTo>
                  <a:pt x="1012425" y="85696"/>
                </a:lnTo>
                <a:lnTo>
                  <a:pt x="1010044" y="87547"/>
                </a:lnTo>
                <a:lnTo>
                  <a:pt x="1007134" y="90192"/>
                </a:lnTo>
                <a:lnTo>
                  <a:pt x="1005017" y="92573"/>
                </a:lnTo>
                <a:lnTo>
                  <a:pt x="1002901" y="95482"/>
                </a:lnTo>
                <a:lnTo>
                  <a:pt x="1001049" y="98392"/>
                </a:lnTo>
                <a:lnTo>
                  <a:pt x="999726" y="101301"/>
                </a:lnTo>
                <a:lnTo>
                  <a:pt x="998404" y="104739"/>
                </a:lnTo>
                <a:lnTo>
                  <a:pt x="997610" y="108178"/>
                </a:lnTo>
                <a:lnTo>
                  <a:pt x="997081" y="111881"/>
                </a:lnTo>
                <a:lnTo>
                  <a:pt x="996816" y="115319"/>
                </a:lnTo>
                <a:lnTo>
                  <a:pt x="996816" y="236986"/>
                </a:lnTo>
                <a:lnTo>
                  <a:pt x="1005546" y="236192"/>
                </a:lnTo>
                <a:lnTo>
                  <a:pt x="1014276" y="235664"/>
                </a:lnTo>
                <a:lnTo>
                  <a:pt x="1023007" y="235399"/>
                </a:lnTo>
                <a:lnTo>
                  <a:pt x="1031737" y="235135"/>
                </a:lnTo>
                <a:lnTo>
                  <a:pt x="1032795" y="235135"/>
                </a:lnTo>
                <a:lnTo>
                  <a:pt x="1033588" y="235135"/>
                </a:lnTo>
                <a:lnTo>
                  <a:pt x="1042583" y="235399"/>
                </a:lnTo>
                <a:lnTo>
                  <a:pt x="1051313" y="235664"/>
                </a:lnTo>
                <a:lnTo>
                  <a:pt x="1060043" y="236192"/>
                </a:lnTo>
                <a:lnTo>
                  <a:pt x="1068773" y="236986"/>
                </a:lnTo>
                <a:lnTo>
                  <a:pt x="1068773" y="115319"/>
                </a:lnTo>
                <a:lnTo>
                  <a:pt x="1068509" y="111881"/>
                </a:lnTo>
                <a:lnTo>
                  <a:pt x="1067715" y="108178"/>
                </a:lnTo>
                <a:lnTo>
                  <a:pt x="1066922" y="104739"/>
                </a:lnTo>
                <a:lnTo>
                  <a:pt x="1065863" y="101301"/>
                </a:lnTo>
                <a:lnTo>
                  <a:pt x="1064276" y="98392"/>
                </a:lnTo>
                <a:lnTo>
                  <a:pt x="1062424" y="95482"/>
                </a:lnTo>
                <a:lnTo>
                  <a:pt x="1060308" y="92573"/>
                </a:lnTo>
                <a:lnTo>
                  <a:pt x="1057927" y="90192"/>
                </a:lnTo>
                <a:lnTo>
                  <a:pt x="1055546" y="87547"/>
                </a:lnTo>
                <a:lnTo>
                  <a:pt x="1052636" y="85696"/>
                </a:lnTo>
                <a:lnTo>
                  <a:pt x="1049990" y="83844"/>
                </a:lnTo>
                <a:lnTo>
                  <a:pt x="1046816" y="82257"/>
                </a:lnTo>
                <a:lnTo>
                  <a:pt x="1043377" y="81200"/>
                </a:lnTo>
                <a:lnTo>
                  <a:pt x="1039938" y="80406"/>
                </a:lnTo>
                <a:lnTo>
                  <a:pt x="1036498" y="79877"/>
                </a:lnTo>
                <a:lnTo>
                  <a:pt x="1032795" y="79348"/>
                </a:lnTo>
                <a:close/>
                <a:moveTo>
                  <a:pt x="986234" y="0"/>
                </a:moveTo>
                <a:lnTo>
                  <a:pt x="1012954" y="265"/>
                </a:lnTo>
                <a:lnTo>
                  <a:pt x="1039938" y="1058"/>
                </a:lnTo>
                <a:lnTo>
                  <a:pt x="1066922" y="2381"/>
                </a:lnTo>
                <a:lnTo>
                  <a:pt x="1093641" y="4232"/>
                </a:lnTo>
                <a:lnTo>
                  <a:pt x="1120096" y="6612"/>
                </a:lnTo>
                <a:lnTo>
                  <a:pt x="1146286" y="8993"/>
                </a:lnTo>
                <a:lnTo>
                  <a:pt x="1172212" y="12431"/>
                </a:lnTo>
                <a:lnTo>
                  <a:pt x="1198137" y="16134"/>
                </a:lnTo>
                <a:lnTo>
                  <a:pt x="1223798" y="20366"/>
                </a:lnTo>
                <a:lnTo>
                  <a:pt x="1248930" y="25127"/>
                </a:lnTo>
                <a:lnTo>
                  <a:pt x="1274327" y="30417"/>
                </a:lnTo>
                <a:lnTo>
                  <a:pt x="1298930" y="35971"/>
                </a:lnTo>
                <a:lnTo>
                  <a:pt x="1323268" y="42055"/>
                </a:lnTo>
                <a:lnTo>
                  <a:pt x="1347871" y="48931"/>
                </a:lnTo>
                <a:lnTo>
                  <a:pt x="1371681" y="56073"/>
                </a:lnTo>
                <a:lnTo>
                  <a:pt x="1395225" y="64007"/>
                </a:lnTo>
                <a:lnTo>
                  <a:pt x="1418506" y="72207"/>
                </a:lnTo>
                <a:lnTo>
                  <a:pt x="1441521" y="80935"/>
                </a:lnTo>
                <a:lnTo>
                  <a:pt x="1464272" y="90192"/>
                </a:lnTo>
                <a:lnTo>
                  <a:pt x="1486494" y="99979"/>
                </a:lnTo>
                <a:lnTo>
                  <a:pt x="1508716" y="110029"/>
                </a:lnTo>
                <a:lnTo>
                  <a:pt x="1530145" y="120873"/>
                </a:lnTo>
                <a:lnTo>
                  <a:pt x="1551309" y="131982"/>
                </a:lnTo>
                <a:lnTo>
                  <a:pt x="1572208" y="143884"/>
                </a:lnTo>
                <a:lnTo>
                  <a:pt x="1592313" y="156051"/>
                </a:lnTo>
                <a:lnTo>
                  <a:pt x="1612684" y="168747"/>
                </a:lnTo>
                <a:lnTo>
                  <a:pt x="1631996" y="181971"/>
                </a:lnTo>
                <a:lnTo>
                  <a:pt x="1651043" y="195725"/>
                </a:lnTo>
                <a:lnTo>
                  <a:pt x="1660567" y="202602"/>
                </a:lnTo>
                <a:lnTo>
                  <a:pt x="1669826" y="210008"/>
                </a:lnTo>
                <a:lnTo>
                  <a:pt x="1678821" y="217413"/>
                </a:lnTo>
                <a:lnTo>
                  <a:pt x="1687815" y="224819"/>
                </a:lnTo>
                <a:lnTo>
                  <a:pt x="1696810" y="232225"/>
                </a:lnTo>
                <a:lnTo>
                  <a:pt x="1705804" y="240160"/>
                </a:lnTo>
                <a:lnTo>
                  <a:pt x="1714535" y="247830"/>
                </a:lnTo>
                <a:lnTo>
                  <a:pt x="1723000" y="255765"/>
                </a:lnTo>
                <a:lnTo>
                  <a:pt x="1731466" y="263964"/>
                </a:lnTo>
                <a:lnTo>
                  <a:pt x="1739931" y="272164"/>
                </a:lnTo>
                <a:lnTo>
                  <a:pt x="1747868" y="280098"/>
                </a:lnTo>
                <a:lnTo>
                  <a:pt x="1756069" y="288827"/>
                </a:lnTo>
                <a:lnTo>
                  <a:pt x="1764005" y="297290"/>
                </a:lnTo>
                <a:lnTo>
                  <a:pt x="1771941" y="306019"/>
                </a:lnTo>
                <a:lnTo>
                  <a:pt x="1779349" y="314747"/>
                </a:lnTo>
                <a:lnTo>
                  <a:pt x="1787021" y="323740"/>
                </a:lnTo>
                <a:lnTo>
                  <a:pt x="1794163" y="332997"/>
                </a:lnTo>
                <a:lnTo>
                  <a:pt x="1801571" y="341990"/>
                </a:lnTo>
                <a:lnTo>
                  <a:pt x="1808714" y="351512"/>
                </a:lnTo>
                <a:lnTo>
                  <a:pt x="1815592" y="360769"/>
                </a:lnTo>
                <a:lnTo>
                  <a:pt x="1822735" y="370291"/>
                </a:lnTo>
                <a:lnTo>
                  <a:pt x="1829348" y="380077"/>
                </a:lnTo>
                <a:lnTo>
                  <a:pt x="1835962" y="389863"/>
                </a:lnTo>
                <a:lnTo>
                  <a:pt x="1842311" y="399914"/>
                </a:lnTo>
                <a:lnTo>
                  <a:pt x="1848396" y="409964"/>
                </a:lnTo>
                <a:lnTo>
                  <a:pt x="1854745" y="420280"/>
                </a:lnTo>
                <a:lnTo>
                  <a:pt x="1860830" y="430330"/>
                </a:lnTo>
                <a:lnTo>
                  <a:pt x="1866385" y="441175"/>
                </a:lnTo>
                <a:lnTo>
                  <a:pt x="1872470" y="451490"/>
                </a:lnTo>
                <a:lnTo>
                  <a:pt x="1877761" y="462070"/>
                </a:lnTo>
                <a:lnTo>
                  <a:pt x="1883316" y="473178"/>
                </a:lnTo>
                <a:lnTo>
                  <a:pt x="1888342" y="484023"/>
                </a:lnTo>
                <a:lnTo>
                  <a:pt x="1893369" y="495396"/>
                </a:lnTo>
                <a:lnTo>
                  <a:pt x="1898395" y="506240"/>
                </a:lnTo>
                <a:lnTo>
                  <a:pt x="1903157" y="517613"/>
                </a:lnTo>
                <a:lnTo>
                  <a:pt x="1907654" y="529251"/>
                </a:lnTo>
                <a:lnTo>
                  <a:pt x="1912152" y="540624"/>
                </a:lnTo>
                <a:lnTo>
                  <a:pt x="1916385" y="552526"/>
                </a:lnTo>
                <a:lnTo>
                  <a:pt x="1920617" y="564428"/>
                </a:lnTo>
                <a:lnTo>
                  <a:pt x="1924586" y="576331"/>
                </a:lnTo>
                <a:lnTo>
                  <a:pt x="1928289" y="588497"/>
                </a:lnTo>
                <a:lnTo>
                  <a:pt x="1931993" y="600664"/>
                </a:lnTo>
                <a:lnTo>
                  <a:pt x="1935432" y="612831"/>
                </a:lnTo>
                <a:lnTo>
                  <a:pt x="1938607" y="625526"/>
                </a:lnTo>
                <a:lnTo>
                  <a:pt x="1941781" y="637958"/>
                </a:lnTo>
                <a:lnTo>
                  <a:pt x="1944691" y="650918"/>
                </a:lnTo>
                <a:lnTo>
                  <a:pt x="1947337" y="663613"/>
                </a:lnTo>
                <a:lnTo>
                  <a:pt x="1950247" y="676574"/>
                </a:lnTo>
                <a:lnTo>
                  <a:pt x="1952363" y="689798"/>
                </a:lnTo>
                <a:lnTo>
                  <a:pt x="1954744" y="703023"/>
                </a:lnTo>
                <a:lnTo>
                  <a:pt x="1956596" y="716248"/>
                </a:lnTo>
                <a:lnTo>
                  <a:pt x="1958448" y="729737"/>
                </a:lnTo>
                <a:lnTo>
                  <a:pt x="1960299" y="743490"/>
                </a:lnTo>
                <a:lnTo>
                  <a:pt x="1961622" y="757244"/>
                </a:lnTo>
                <a:lnTo>
                  <a:pt x="1962945" y="770998"/>
                </a:lnTo>
                <a:lnTo>
                  <a:pt x="1964268" y="785016"/>
                </a:lnTo>
                <a:lnTo>
                  <a:pt x="1965061" y="799034"/>
                </a:lnTo>
                <a:lnTo>
                  <a:pt x="1965855" y="813317"/>
                </a:lnTo>
                <a:lnTo>
                  <a:pt x="1966384" y="827599"/>
                </a:lnTo>
                <a:lnTo>
                  <a:pt x="1966649" y="842411"/>
                </a:lnTo>
                <a:lnTo>
                  <a:pt x="1966913" y="856958"/>
                </a:lnTo>
                <a:lnTo>
                  <a:pt x="1966913" y="871769"/>
                </a:lnTo>
                <a:lnTo>
                  <a:pt x="1966649" y="886581"/>
                </a:lnTo>
                <a:lnTo>
                  <a:pt x="1966120" y="901393"/>
                </a:lnTo>
                <a:lnTo>
                  <a:pt x="1965590" y="916733"/>
                </a:lnTo>
                <a:lnTo>
                  <a:pt x="1964797" y="931809"/>
                </a:lnTo>
                <a:lnTo>
                  <a:pt x="1964003" y="947150"/>
                </a:lnTo>
                <a:lnTo>
                  <a:pt x="1962416" y="962755"/>
                </a:lnTo>
                <a:lnTo>
                  <a:pt x="1961093" y="978360"/>
                </a:lnTo>
                <a:lnTo>
                  <a:pt x="1959506" y="994230"/>
                </a:lnTo>
                <a:lnTo>
                  <a:pt x="1957654" y="1010099"/>
                </a:lnTo>
                <a:lnTo>
                  <a:pt x="1955802" y="1026233"/>
                </a:lnTo>
                <a:lnTo>
                  <a:pt x="1953950" y="1038929"/>
                </a:lnTo>
                <a:lnTo>
                  <a:pt x="1952363" y="1051360"/>
                </a:lnTo>
                <a:lnTo>
                  <a:pt x="1950247" y="1064056"/>
                </a:lnTo>
                <a:lnTo>
                  <a:pt x="1947866" y="1076752"/>
                </a:lnTo>
                <a:lnTo>
                  <a:pt x="1944956" y="1089447"/>
                </a:lnTo>
                <a:lnTo>
                  <a:pt x="1942046" y="1101879"/>
                </a:lnTo>
                <a:lnTo>
                  <a:pt x="1938607" y="1114574"/>
                </a:lnTo>
                <a:lnTo>
                  <a:pt x="1935167" y="1127005"/>
                </a:lnTo>
                <a:lnTo>
                  <a:pt x="1931199" y="1139701"/>
                </a:lnTo>
                <a:lnTo>
                  <a:pt x="1927231" y="1152132"/>
                </a:lnTo>
                <a:lnTo>
                  <a:pt x="1922998" y="1164828"/>
                </a:lnTo>
                <a:lnTo>
                  <a:pt x="1918501" y="1177524"/>
                </a:lnTo>
                <a:lnTo>
                  <a:pt x="1913210" y="1189955"/>
                </a:lnTo>
                <a:lnTo>
                  <a:pt x="1908448" y="1202386"/>
                </a:lnTo>
                <a:lnTo>
                  <a:pt x="1903157" y="1214817"/>
                </a:lnTo>
                <a:lnTo>
                  <a:pt x="1897866" y="1227513"/>
                </a:lnTo>
                <a:lnTo>
                  <a:pt x="1892311" y="1239944"/>
                </a:lnTo>
                <a:lnTo>
                  <a:pt x="1886491" y="1252111"/>
                </a:lnTo>
                <a:lnTo>
                  <a:pt x="1880142" y="1264806"/>
                </a:lnTo>
                <a:lnTo>
                  <a:pt x="1874321" y="1276973"/>
                </a:lnTo>
                <a:lnTo>
                  <a:pt x="1861359" y="1301571"/>
                </a:lnTo>
                <a:lnTo>
                  <a:pt x="1847867" y="1325904"/>
                </a:lnTo>
                <a:lnTo>
                  <a:pt x="1834110" y="1350238"/>
                </a:lnTo>
                <a:lnTo>
                  <a:pt x="1819825" y="1374306"/>
                </a:lnTo>
                <a:lnTo>
                  <a:pt x="1805274" y="1397846"/>
                </a:lnTo>
                <a:lnTo>
                  <a:pt x="1790195" y="1421386"/>
                </a:lnTo>
                <a:lnTo>
                  <a:pt x="1774851" y="1444662"/>
                </a:lnTo>
                <a:lnTo>
                  <a:pt x="1759772" y="1467673"/>
                </a:lnTo>
                <a:lnTo>
                  <a:pt x="1744164" y="1490154"/>
                </a:lnTo>
                <a:lnTo>
                  <a:pt x="1728820" y="1512636"/>
                </a:lnTo>
                <a:lnTo>
                  <a:pt x="1697868" y="1556278"/>
                </a:lnTo>
                <a:lnTo>
                  <a:pt x="1667974" y="1598332"/>
                </a:lnTo>
                <a:lnTo>
                  <a:pt x="1639403" y="1638535"/>
                </a:lnTo>
                <a:lnTo>
                  <a:pt x="1625647" y="1658108"/>
                </a:lnTo>
                <a:lnTo>
                  <a:pt x="1612419" y="1676887"/>
                </a:lnTo>
                <a:lnTo>
                  <a:pt x="1599985" y="1695401"/>
                </a:lnTo>
                <a:lnTo>
                  <a:pt x="1587816" y="1713387"/>
                </a:lnTo>
                <a:lnTo>
                  <a:pt x="1576705" y="1730843"/>
                </a:lnTo>
                <a:lnTo>
                  <a:pt x="1566388" y="1748035"/>
                </a:lnTo>
                <a:lnTo>
                  <a:pt x="1607393" y="2062253"/>
                </a:lnTo>
                <a:lnTo>
                  <a:pt x="1556070" y="2077329"/>
                </a:lnTo>
                <a:lnTo>
                  <a:pt x="1479087" y="2100605"/>
                </a:lnTo>
                <a:lnTo>
                  <a:pt x="1371681" y="2133931"/>
                </a:lnTo>
                <a:lnTo>
                  <a:pt x="1245491" y="2173076"/>
                </a:lnTo>
                <a:lnTo>
                  <a:pt x="1113217" y="2214601"/>
                </a:lnTo>
                <a:lnTo>
                  <a:pt x="986499" y="2254804"/>
                </a:lnTo>
                <a:lnTo>
                  <a:pt x="877241" y="2289188"/>
                </a:lnTo>
                <a:lnTo>
                  <a:pt x="797347" y="2314844"/>
                </a:lnTo>
                <a:lnTo>
                  <a:pt x="772480" y="2323043"/>
                </a:lnTo>
                <a:lnTo>
                  <a:pt x="759252" y="2327275"/>
                </a:lnTo>
                <a:lnTo>
                  <a:pt x="710046" y="2094521"/>
                </a:lnTo>
                <a:lnTo>
                  <a:pt x="701846" y="2097431"/>
                </a:lnTo>
                <a:lnTo>
                  <a:pt x="680153" y="2105630"/>
                </a:lnTo>
                <a:lnTo>
                  <a:pt x="664544" y="2110920"/>
                </a:lnTo>
                <a:lnTo>
                  <a:pt x="646820" y="2117003"/>
                </a:lnTo>
                <a:lnTo>
                  <a:pt x="626978" y="2123351"/>
                </a:lnTo>
                <a:lnTo>
                  <a:pt x="605550" y="2129699"/>
                </a:lnTo>
                <a:lnTo>
                  <a:pt x="582799" y="2136576"/>
                </a:lnTo>
                <a:lnTo>
                  <a:pt x="559254" y="2142923"/>
                </a:lnTo>
                <a:lnTo>
                  <a:pt x="535180" y="2149007"/>
                </a:lnTo>
                <a:lnTo>
                  <a:pt x="523011" y="2151652"/>
                </a:lnTo>
                <a:lnTo>
                  <a:pt x="511107" y="2154297"/>
                </a:lnTo>
                <a:lnTo>
                  <a:pt x="498937" y="2156413"/>
                </a:lnTo>
                <a:lnTo>
                  <a:pt x="486768" y="2158793"/>
                </a:lnTo>
                <a:lnTo>
                  <a:pt x="475128" y="2160644"/>
                </a:lnTo>
                <a:lnTo>
                  <a:pt x="463488" y="2162496"/>
                </a:lnTo>
                <a:lnTo>
                  <a:pt x="452112" y="2163554"/>
                </a:lnTo>
                <a:lnTo>
                  <a:pt x="441001" y="2164612"/>
                </a:lnTo>
                <a:lnTo>
                  <a:pt x="430419" y="2165141"/>
                </a:lnTo>
                <a:lnTo>
                  <a:pt x="420102" y="2165141"/>
                </a:lnTo>
                <a:lnTo>
                  <a:pt x="410049" y="2164876"/>
                </a:lnTo>
                <a:lnTo>
                  <a:pt x="400261" y="2164083"/>
                </a:lnTo>
                <a:lnTo>
                  <a:pt x="391002" y="2162760"/>
                </a:lnTo>
                <a:lnTo>
                  <a:pt x="382272" y="2160644"/>
                </a:lnTo>
                <a:lnTo>
                  <a:pt x="373806" y="2158264"/>
                </a:lnTo>
                <a:lnTo>
                  <a:pt x="365870" y="2155355"/>
                </a:lnTo>
                <a:lnTo>
                  <a:pt x="357933" y="2151916"/>
                </a:lnTo>
                <a:lnTo>
                  <a:pt x="350790" y="2148213"/>
                </a:lnTo>
                <a:lnTo>
                  <a:pt x="343648" y="2144246"/>
                </a:lnTo>
                <a:lnTo>
                  <a:pt x="337034" y="2139749"/>
                </a:lnTo>
                <a:lnTo>
                  <a:pt x="330685" y="2135253"/>
                </a:lnTo>
                <a:lnTo>
                  <a:pt x="324600" y="2129963"/>
                </a:lnTo>
                <a:lnTo>
                  <a:pt x="319045" y="2124938"/>
                </a:lnTo>
                <a:lnTo>
                  <a:pt x="313489" y="2119384"/>
                </a:lnTo>
                <a:lnTo>
                  <a:pt x="308463" y="2114094"/>
                </a:lnTo>
                <a:lnTo>
                  <a:pt x="303966" y="2108539"/>
                </a:lnTo>
                <a:lnTo>
                  <a:pt x="299468" y="2102456"/>
                </a:lnTo>
                <a:lnTo>
                  <a:pt x="295500" y="2096902"/>
                </a:lnTo>
                <a:lnTo>
                  <a:pt x="291796" y="2091083"/>
                </a:lnTo>
                <a:lnTo>
                  <a:pt x="288357" y="2085264"/>
                </a:lnTo>
                <a:lnTo>
                  <a:pt x="285183" y="2079445"/>
                </a:lnTo>
                <a:lnTo>
                  <a:pt x="282537" y="2073891"/>
                </a:lnTo>
                <a:lnTo>
                  <a:pt x="279892" y="2068336"/>
                </a:lnTo>
                <a:lnTo>
                  <a:pt x="277511" y="2062782"/>
                </a:lnTo>
                <a:lnTo>
                  <a:pt x="275394" y="2057757"/>
                </a:lnTo>
                <a:lnTo>
                  <a:pt x="273807" y="2052467"/>
                </a:lnTo>
                <a:lnTo>
                  <a:pt x="272220" y="2047706"/>
                </a:lnTo>
                <a:lnTo>
                  <a:pt x="271162" y="2042945"/>
                </a:lnTo>
                <a:lnTo>
                  <a:pt x="270103" y="2038713"/>
                </a:lnTo>
                <a:lnTo>
                  <a:pt x="269574" y="2035275"/>
                </a:lnTo>
                <a:lnTo>
                  <a:pt x="269310" y="2031572"/>
                </a:lnTo>
                <a:lnTo>
                  <a:pt x="269045" y="2028398"/>
                </a:lnTo>
                <a:lnTo>
                  <a:pt x="269045" y="2025489"/>
                </a:lnTo>
                <a:lnTo>
                  <a:pt x="269310" y="2022050"/>
                </a:lnTo>
                <a:lnTo>
                  <a:pt x="270632" y="2013851"/>
                </a:lnTo>
                <a:lnTo>
                  <a:pt x="272484" y="2004329"/>
                </a:lnTo>
                <a:lnTo>
                  <a:pt x="274865" y="1993749"/>
                </a:lnTo>
                <a:lnTo>
                  <a:pt x="280156" y="1969680"/>
                </a:lnTo>
                <a:lnTo>
                  <a:pt x="282802" y="1957249"/>
                </a:lnTo>
                <a:lnTo>
                  <a:pt x="284918" y="1944289"/>
                </a:lnTo>
                <a:lnTo>
                  <a:pt x="285712" y="1937677"/>
                </a:lnTo>
                <a:lnTo>
                  <a:pt x="286770" y="1931329"/>
                </a:lnTo>
                <a:lnTo>
                  <a:pt x="287034" y="1924981"/>
                </a:lnTo>
                <a:lnTo>
                  <a:pt x="287299" y="1918633"/>
                </a:lnTo>
                <a:lnTo>
                  <a:pt x="287564" y="1912285"/>
                </a:lnTo>
                <a:lnTo>
                  <a:pt x="287299" y="1906202"/>
                </a:lnTo>
                <a:lnTo>
                  <a:pt x="286770" y="1900383"/>
                </a:lnTo>
                <a:lnTo>
                  <a:pt x="285712" y="1894564"/>
                </a:lnTo>
                <a:lnTo>
                  <a:pt x="284654" y="1889010"/>
                </a:lnTo>
                <a:lnTo>
                  <a:pt x="283066" y="1883985"/>
                </a:lnTo>
                <a:lnTo>
                  <a:pt x="280950" y="1878695"/>
                </a:lnTo>
                <a:lnTo>
                  <a:pt x="278569" y="1873934"/>
                </a:lnTo>
                <a:lnTo>
                  <a:pt x="275659" y="1869438"/>
                </a:lnTo>
                <a:lnTo>
                  <a:pt x="272220" y="1865735"/>
                </a:lnTo>
                <a:lnTo>
                  <a:pt x="268781" y="1862032"/>
                </a:lnTo>
                <a:lnTo>
                  <a:pt x="264283" y="1858593"/>
                </a:lnTo>
                <a:lnTo>
                  <a:pt x="235712" y="1840343"/>
                </a:lnTo>
                <a:lnTo>
                  <a:pt x="215077" y="1826854"/>
                </a:lnTo>
                <a:lnTo>
                  <a:pt x="198146" y="1816274"/>
                </a:lnTo>
                <a:lnTo>
                  <a:pt x="194443" y="1807017"/>
                </a:lnTo>
                <a:lnTo>
                  <a:pt x="191004" y="1797231"/>
                </a:lnTo>
                <a:lnTo>
                  <a:pt x="187300" y="1785064"/>
                </a:lnTo>
                <a:lnTo>
                  <a:pt x="185448" y="1778981"/>
                </a:lnTo>
                <a:lnTo>
                  <a:pt x="184125" y="1772369"/>
                </a:lnTo>
                <a:lnTo>
                  <a:pt x="182803" y="1766285"/>
                </a:lnTo>
                <a:lnTo>
                  <a:pt x="182009" y="1759937"/>
                </a:lnTo>
                <a:lnTo>
                  <a:pt x="181744" y="1754383"/>
                </a:lnTo>
                <a:lnTo>
                  <a:pt x="181744" y="1749093"/>
                </a:lnTo>
                <a:lnTo>
                  <a:pt x="182009" y="1746977"/>
                </a:lnTo>
                <a:lnTo>
                  <a:pt x="182538" y="1744597"/>
                </a:lnTo>
                <a:lnTo>
                  <a:pt x="183067" y="1742745"/>
                </a:lnTo>
                <a:lnTo>
                  <a:pt x="183861" y="1740629"/>
                </a:lnTo>
                <a:lnTo>
                  <a:pt x="186242" y="1737191"/>
                </a:lnTo>
                <a:lnTo>
                  <a:pt x="188623" y="1734017"/>
                </a:lnTo>
                <a:lnTo>
                  <a:pt x="191797" y="1730579"/>
                </a:lnTo>
                <a:lnTo>
                  <a:pt x="194707" y="1727140"/>
                </a:lnTo>
                <a:lnTo>
                  <a:pt x="201586" y="1720792"/>
                </a:lnTo>
                <a:lnTo>
                  <a:pt x="208199" y="1714445"/>
                </a:lnTo>
                <a:lnTo>
                  <a:pt x="214548" y="1709155"/>
                </a:lnTo>
                <a:lnTo>
                  <a:pt x="219310" y="1704394"/>
                </a:lnTo>
                <a:lnTo>
                  <a:pt x="220897" y="1702542"/>
                </a:lnTo>
                <a:lnTo>
                  <a:pt x="221691" y="1700691"/>
                </a:lnTo>
                <a:lnTo>
                  <a:pt x="222220" y="1699369"/>
                </a:lnTo>
                <a:lnTo>
                  <a:pt x="221956" y="1698840"/>
                </a:lnTo>
                <a:lnTo>
                  <a:pt x="221691" y="1698311"/>
                </a:lnTo>
                <a:lnTo>
                  <a:pt x="220104" y="1697253"/>
                </a:lnTo>
                <a:lnTo>
                  <a:pt x="216929" y="1695666"/>
                </a:lnTo>
                <a:lnTo>
                  <a:pt x="207141" y="1691169"/>
                </a:lnTo>
                <a:lnTo>
                  <a:pt x="193914" y="1686144"/>
                </a:lnTo>
                <a:lnTo>
                  <a:pt x="178834" y="1680061"/>
                </a:lnTo>
                <a:lnTo>
                  <a:pt x="163491" y="1674242"/>
                </a:lnTo>
                <a:lnTo>
                  <a:pt x="148940" y="1668158"/>
                </a:lnTo>
                <a:lnTo>
                  <a:pt x="137300" y="1663133"/>
                </a:lnTo>
                <a:lnTo>
                  <a:pt x="132803" y="1661282"/>
                </a:lnTo>
                <a:lnTo>
                  <a:pt x="129628" y="1659166"/>
                </a:lnTo>
                <a:lnTo>
                  <a:pt x="128570" y="1658372"/>
                </a:lnTo>
                <a:lnTo>
                  <a:pt x="127248" y="1657314"/>
                </a:lnTo>
                <a:lnTo>
                  <a:pt x="124602" y="1654140"/>
                </a:lnTo>
                <a:lnTo>
                  <a:pt x="122221" y="1649908"/>
                </a:lnTo>
                <a:lnTo>
                  <a:pt x="119576" y="1645147"/>
                </a:lnTo>
                <a:lnTo>
                  <a:pt x="116930" y="1639593"/>
                </a:lnTo>
                <a:lnTo>
                  <a:pt x="115078" y="1633774"/>
                </a:lnTo>
                <a:lnTo>
                  <a:pt x="112697" y="1627162"/>
                </a:lnTo>
                <a:lnTo>
                  <a:pt x="111375" y="1620814"/>
                </a:lnTo>
                <a:lnTo>
                  <a:pt x="110052" y="1613937"/>
                </a:lnTo>
                <a:lnTo>
                  <a:pt x="109258" y="1607589"/>
                </a:lnTo>
                <a:lnTo>
                  <a:pt x="108994" y="1601506"/>
                </a:lnTo>
                <a:lnTo>
                  <a:pt x="109258" y="1595158"/>
                </a:lnTo>
                <a:lnTo>
                  <a:pt x="109523" y="1592513"/>
                </a:lnTo>
                <a:lnTo>
                  <a:pt x="110052" y="1589868"/>
                </a:lnTo>
                <a:lnTo>
                  <a:pt x="110846" y="1587488"/>
                </a:lnTo>
                <a:lnTo>
                  <a:pt x="111639" y="1585107"/>
                </a:lnTo>
                <a:lnTo>
                  <a:pt x="112697" y="1582992"/>
                </a:lnTo>
                <a:lnTo>
                  <a:pt x="114285" y="1581140"/>
                </a:lnTo>
                <a:lnTo>
                  <a:pt x="115607" y="1579553"/>
                </a:lnTo>
                <a:lnTo>
                  <a:pt x="117195" y="1578231"/>
                </a:lnTo>
                <a:lnTo>
                  <a:pt x="120898" y="1575321"/>
                </a:lnTo>
                <a:lnTo>
                  <a:pt x="124338" y="1572412"/>
                </a:lnTo>
                <a:lnTo>
                  <a:pt x="127512" y="1569502"/>
                </a:lnTo>
                <a:lnTo>
                  <a:pt x="130158" y="1566328"/>
                </a:lnTo>
                <a:lnTo>
                  <a:pt x="132803" y="1563155"/>
                </a:lnTo>
                <a:lnTo>
                  <a:pt x="134655" y="1560245"/>
                </a:lnTo>
                <a:lnTo>
                  <a:pt x="136771" y="1556807"/>
                </a:lnTo>
                <a:lnTo>
                  <a:pt x="138094" y="1553368"/>
                </a:lnTo>
                <a:lnTo>
                  <a:pt x="139417" y="1549930"/>
                </a:lnTo>
                <a:lnTo>
                  <a:pt x="140475" y="1546756"/>
                </a:lnTo>
                <a:lnTo>
                  <a:pt x="141004" y="1543318"/>
                </a:lnTo>
                <a:lnTo>
                  <a:pt x="141004" y="1539879"/>
                </a:lnTo>
                <a:lnTo>
                  <a:pt x="141004" y="1536705"/>
                </a:lnTo>
                <a:lnTo>
                  <a:pt x="140475" y="1533531"/>
                </a:lnTo>
                <a:lnTo>
                  <a:pt x="139417" y="1530093"/>
                </a:lnTo>
                <a:lnTo>
                  <a:pt x="138359" y="1526919"/>
                </a:lnTo>
                <a:lnTo>
                  <a:pt x="136771" y="1524010"/>
                </a:lnTo>
                <a:lnTo>
                  <a:pt x="134655" y="1521100"/>
                </a:lnTo>
                <a:lnTo>
                  <a:pt x="132539" y="1518455"/>
                </a:lnTo>
                <a:lnTo>
                  <a:pt x="129628" y="1515546"/>
                </a:lnTo>
                <a:lnTo>
                  <a:pt x="126718" y="1512901"/>
                </a:lnTo>
                <a:lnTo>
                  <a:pt x="123279" y="1510520"/>
                </a:lnTo>
                <a:lnTo>
                  <a:pt x="119576" y="1508404"/>
                </a:lnTo>
                <a:lnTo>
                  <a:pt x="115343" y="1506289"/>
                </a:lnTo>
                <a:lnTo>
                  <a:pt x="110581" y="1504702"/>
                </a:lnTo>
                <a:lnTo>
                  <a:pt x="105555" y="1502850"/>
                </a:lnTo>
                <a:lnTo>
                  <a:pt x="100264" y="1501792"/>
                </a:lnTo>
                <a:lnTo>
                  <a:pt x="94179" y="1500734"/>
                </a:lnTo>
                <a:lnTo>
                  <a:pt x="88094" y="1499676"/>
                </a:lnTo>
                <a:lnTo>
                  <a:pt x="81481" y="1499147"/>
                </a:lnTo>
                <a:lnTo>
                  <a:pt x="74338" y="1498883"/>
                </a:lnTo>
                <a:lnTo>
                  <a:pt x="66666" y="1498883"/>
                </a:lnTo>
                <a:lnTo>
                  <a:pt x="60846" y="1498883"/>
                </a:lnTo>
                <a:lnTo>
                  <a:pt x="55026" y="1498354"/>
                </a:lnTo>
                <a:lnTo>
                  <a:pt x="49735" y="1497560"/>
                </a:lnTo>
                <a:lnTo>
                  <a:pt x="44709" y="1496238"/>
                </a:lnTo>
                <a:lnTo>
                  <a:pt x="39947" y="1494386"/>
                </a:lnTo>
                <a:lnTo>
                  <a:pt x="35449" y="1492270"/>
                </a:lnTo>
                <a:lnTo>
                  <a:pt x="31217" y="1489625"/>
                </a:lnTo>
                <a:lnTo>
                  <a:pt x="27248" y="1486981"/>
                </a:lnTo>
                <a:lnTo>
                  <a:pt x="23545" y="1483807"/>
                </a:lnTo>
                <a:lnTo>
                  <a:pt x="20106" y="1480368"/>
                </a:lnTo>
                <a:lnTo>
                  <a:pt x="17196" y="1476665"/>
                </a:lnTo>
                <a:lnTo>
                  <a:pt x="14286" y="1472962"/>
                </a:lnTo>
                <a:lnTo>
                  <a:pt x="11640" y="1468995"/>
                </a:lnTo>
                <a:lnTo>
                  <a:pt x="9524" y="1464499"/>
                </a:lnTo>
                <a:lnTo>
                  <a:pt x="7407" y="1460002"/>
                </a:lnTo>
                <a:lnTo>
                  <a:pt x="5820" y="1455506"/>
                </a:lnTo>
                <a:lnTo>
                  <a:pt x="4233" y="1450745"/>
                </a:lnTo>
                <a:lnTo>
                  <a:pt x="2910" y="1445720"/>
                </a:lnTo>
                <a:lnTo>
                  <a:pt x="1852" y="1440959"/>
                </a:lnTo>
                <a:lnTo>
                  <a:pt x="1058" y="1435669"/>
                </a:lnTo>
                <a:lnTo>
                  <a:pt x="529" y="1430643"/>
                </a:lnTo>
                <a:lnTo>
                  <a:pt x="265" y="1425354"/>
                </a:lnTo>
                <a:lnTo>
                  <a:pt x="0" y="1420328"/>
                </a:lnTo>
                <a:lnTo>
                  <a:pt x="0" y="1415303"/>
                </a:lnTo>
                <a:lnTo>
                  <a:pt x="265" y="1410278"/>
                </a:lnTo>
                <a:lnTo>
                  <a:pt x="794" y="1405252"/>
                </a:lnTo>
                <a:lnTo>
                  <a:pt x="1323" y="1400227"/>
                </a:lnTo>
                <a:lnTo>
                  <a:pt x="2116" y="1395466"/>
                </a:lnTo>
                <a:lnTo>
                  <a:pt x="2910" y="1390705"/>
                </a:lnTo>
                <a:lnTo>
                  <a:pt x="4233" y="1386209"/>
                </a:lnTo>
                <a:lnTo>
                  <a:pt x="5556" y="1381977"/>
                </a:lnTo>
                <a:lnTo>
                  <a:pt x="6878" y="1377745"/>
                </a:lnTo>
                <a:lnTo>
                  <a:pt x="11640" y="1365843"/>
                </a:lnTo>
                <a:lnTo>
                  <a:pt x="19048" y="1349444"/>
                </a:lnTo>
                <a:lnTo>
                  <a:pt x="39947" y="1303687"/>
                </a:lnTo>
                <a:lnTo>
                  <a:pt x="65608" y="1245763"/>
                </a:lnTo>
                <a:lnTo>
                  <a:pt x="79629" y="1214288"/>
                </a:lnTo>
                <a:lnTo>
                  <a:pt x="93650" y="1182020"/>
                </a:lnTo>
                <a:lnTo>
                  <a:pt x="107406" y="1149487"/>
                </a:lnTo>
                <a:lnTo>
                  <a:pt x="120634" y="1117484"/>
                </a:lnTo>
                <a:lnTo>
                  <a:pt x="133068" y="1086802"/>
                </a:lnTo>
                <a:lnTo>
                  <a:pt x="138623" y="1072255"/>
                </a:lnTo>
                <a:lnTo>
                  <a:pt x="143914" y="1057973"/>
                </a:lnTo>
                <a:lnTo>
                  <a:pt x="148411" y="1044748"/>
                </a:lnTo>
                <a:lnTo>
                  <a:pt x="152909" y="1031788"/>
                </a:lnTo>
                <a:lnTo>
                  <a:pt x="156612" y="1019886"/>
                </a:lnTo>
                <a:lnTo>
                  <a:pt x="159787" y="1009041"/>
                </a:lnTo>
                <a:lnTo>
                  <a:pt x="162168" y="999255"/>
                </a:lnTo>
                <a:lnTo>
                  <a:pt x="164020" y="990527"/>
                </a:lnTo>
                <a:lnTo>
                  <a:pt x="164813" y="982857"/>
                </a:lnTo>
                <a:lnTo>
                  <a:pt x="165078" y="979683"/>
                </a:lnTo>
                <a:lnTo>
                  <a:pt x="165078" y="976509"/>
                </a:lnTo>
                <a:lnTo>
                  <a:pt x="164549" y="965929"/>
                </a:lnTo>
                <a:lnTo>
                  <a:pt x="163755" y="956143"/>
                </a:lnTo>
                <a:lnTo>
                  <a:pt x="162697" y="947944"/>
                </a:lnTo>
                <a:lnTo>
                  <a:pt x="161374" y="940273"/>
                </a:lnTo>
                <a:lnTo>
                  <a:pt x="160051" y="933396"/>
                </a:lnTo>
                <a:lnTo>
                  <a:pt x="158729" y="927578"/>
                </a:lnTo>
                <a:lnTo>
                  <a:pt x="157141" y="922288"/>
                </a:lnTo>
                <a:lnTo>
                  <a:pt x="155554" y="917527"/>
                </a:lnTo>
                <a:lnTo>
                  <a:pt x="152380" y="908799"/>
                </a:lnTo>
                <a:lnTo>
                  <a:pt x="149999" y="900864"/>
                </a:lnTo>
                <a:lnTo>
                  <a:pt x="148940" y="897425"/>
                </a:lnTo>
                <a:lnTo>
                  <a:pt x="148147" y="893458"/>
                </a:lnTo>
                <a:lnTo>
                  <a:pt x="147618" y="889226"/>
                </a:lnTo>
                <a:lnTo>
                  <a:pt x="147353" y="884730"/>
                </a:lnTo>
                <a:lnTo>
                  <a:pt x="147618" y="861190"/>
                </a:lnTo>
                <a:lnTo>
                  <a:pt x="148411" y="837385"/>
                </a:lnTo>
                <a:lnTo>
                  <a:pt x="149734" y="814374"/>
                </a:lnTo>
                <a:lnTo>
                  <a:pt x="151321" y="791364"/>
                </a:lnTo>
                <a:lnTo>
                  <a:pt x="153438" y="768617"/>
                </a:lnTo>
                <a:lnTo>
                  <a:pt x="156083" y="745871"/>
                </a:lnTo>
                <a:lnTo>
                  <a:pt x="159258" y="723653"/>
                </a:lnTo>
                <a:lnTo>
                  <a:pt x="162697" y="701700"/>
                </a:lnTo>
                <a:lnTo>
                  <a:pt x="166665" y="679747"/>
                </a:lnTo>
                <a:lnTo>
                  <a:pt x="171163" y="657795"/>
                </a:lnTo>
                <a:lnTo>
                  <a:pt x="176189" y="636371"/>
                </a:lnTo>
                <a:lnTo>
                  <a:pt x="181744" y="615476"/>
                </a:lnTo>
                <a:lnTo>
                  <a:pt x="187300" y="594316"/>
                </a:lnTo>
                <a:lnTo>
                  <a:pt x="193649" y="573686"/>
                </a:lnTo>
                <a:lnTo>
                  <a:pt x="200263" y="553320"/>
                </a:lnTo>
                <a:lnTo>
                  <a:pt x="207406" y="533218"/>
                </a:lnTo>
                <a:lnTo>
                  <a:pt x="215077" y="513117"/>
                </a:lnTo>
                <a:lnTo>
                  <a:pt x="223014" y="493809"/>
                </a:lnTo>
                <a:lnTo>
                  <a:pt x="231215" y="474501"/>
                </a:lnTo>
                <a:lnTo>
                  <a:pt x="239945" y="455457"/>
                </a:lnTo>
                <a:lnTo>
                  <a:pt x="249204" y="436943"/>
                </a:lnTo>
                <a:lnTo>
                  <a:pt x="259257" y="418428"/>
                </a:lnTo>
                <a:lnTo>
                  <a:pt x="269045" y="400443"/>
                </a:lnTo>
                <a:lnTo>
                  <a:pt x="279627" y="382722"/>
                </a:lnTo>
                <a:lnTo>
                  <a:pt x="290209" y="365265"/>
                </a:lnTo>
                <a:lnTo>
                  <a:pt x="301585" y="348073"/>
                </a:lnTo>
                <a:lnTo>
                  <a:pt x="313225" y="331410"/>
                </a:lnTo>
                <a:lnTo>
                  <a:pt x="325394" y="315011"/>
                </a:lnTo>
                <a:lnTo>
                  <a:pt x="337828" y="299142"/>
                </a:lnTo>
                <a:lnTo>
                  <a:pt x="350261" y="283272"/>
                </a:lnTo>
                <a:lnTo>
                  <a:pt x="363489" y="267932"/>
                </a:lnTo>
                <a:lnTo>
                  <a:pt x="376981" y="252856"/>
                </a:lnTo>
                <a:lnTo>
                  <a:pt x="391002" y="238044"/>
                </a:lnTo>
                <a:lnTo>
                  <a:pt x="405552" y="224026"/>
                </a:lnTo>
                <a:lnTo>
                  <a:pt x="420102" y="210008"/>
                </a:lnTo>
                <a:lnTo>
                  <a:pt x="434917" y="196519"/>
                </a:lnTo>
                <a:lnTo>
                  <a:pt x="450261" y="183558"/>
                </a:lnTo>
                <a:lnTo>
                  <a:pt x="466133" y="171127"/>
                </a:lnTo>
                <a:lnTo>
                  <a:pt x="482006" y="158696"/>
                </a:lnTo>
                <a:lnTo>
                  <a:pt x="498673" y="146794"/>
                </a:lnTo>
                <a:lnTo>
                  <a:pt x="515339" y="135421"/>
                </a:lnTo>
                <a:lnTo>
                  <a:pt x="532270" y="124312"/>
                </a:lnTo>
                <a:lnTo>
                  <a:pt x="549731" y="113732"/>
                </a:lnTo>
                <a:lnTo>
                  <a:pt x="567455" y="103681"/>
                </a:lnTo>
                <a:lnTo>
                  <a:pt x="585709" y="93895"/>
                </a:lnTo>
                <a:lnTo>
                  <a:pt x="603963" y="84638"/>
                </a:lnTo>
                <a:lnTo>
                  <a:pt x="622746" y="75645"/>
                </a:lnTo>
                <a:lnTo>
                  <a:pt x="641793" y="67446"/>
                </a:lnTo>
                <a:lnTo>
                  <a:pt x="661105" y="59247"/>
                </a:lnTo>
                <a:lnTo>
                  <a:pt x="680946" y="51841"/>
                </a:lnTo>
                <a:lnTo>
                  <a:pt x="700787" y="44964"/>
                </a:lnTo>
                <a:lnTo>
                  <a:pt x="721157" y="38616"/>
                </a:lnTo>
                <a:lnTo>
                  <a:pt x="741528" y="32533"/>
                </a:lnTo>
                <a:lnTo>
                  <a:pt x="762427" y="26978"/>
                </a:lnTo>
                <a:lnTo>
                  <a:pt x="783326" y="21953"/>
                </a:lnTo>
                <a:lnTo>
                  <a:pt x="805019" y="17457"/>
                </a:lnTo>
                <a:lnTo>
                  <a:pt x="826712" y="13489"/>
                </a:lnTo>
                <a:lnTo>
                  <a:pt x="848405" y="9786"/>
                </a:lnTo>
                <a:lnTo>
                  <a:pt x="870627" y="7141"/>
                </a:lnTo>
                <a:lnTo>
                  <a:pt x="893378" y="4497"/>
                </a:lnTo>
                <a:lnTo>
                  <a:pt x="916129" y="2645"/>
                </a:lnTo>
                <a:lnTo>
                  <a:pt x="939145" y="1058"/>
                </a:lnTo>
                <a:lnTo>
                  <a:pt x="962425" y="265"/>
                </a:lnTo>
                <a:lnTo>
                  <a:pt x="986234" y="0"/>
                </a:lnTo>
                <a:close/>
              </a:path>
            </a:pathLst>
          </a:custGeom>
          <a:blipFill dpi="0" rotWithShape="1">
            <a:blip r:embed="rId2" cstate="print"/>
            <a:srcRect/>
            <a:stretch>
              <a:fillRect/>
            </a:stretch>
          </a:blipFill>
          <a:ln>
            <a:noFill/>
          </a:ln>
        </p:spPr>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latin typeface="+mn-lt"/>
              <a:ea typeface="+mn-ea"/>
            </a:endParaRPr>
          </a:p>
        </p:txBody>
      </p:sp>
      <p:sp>
        <p:nvSpPr>
          <p:cNvPr id="6" name="等腰三角形 5"/>
          <p:cNvSpPr/>
          <p:nvPr/>
        </p:nvSpPr>
        <p:spPr>
          <a:xfrm rot="9728890">
            <a:off x="8926513" y="5308600"/>
            <a:ext cx="1841500" cy="1584325"/>
          </a:xfrm>
          <a:prstGeom prst="triangle">
            <a:avLst/>
          </a:prstGeom>
          <a:solidFill>
            <a:srgbClr val="2C3B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411" name="文本框 6"/>
          <p:cNvSpPr txBox="1">
            <a:spLocks noChangeArrowheads="1"/>
          </p:cNvSpPr>
          <p:nvPr/>
        </p:nvSpPr>
        <p:spPr bwMode="auto">
          <a:xfrm>
            <a:off x="809273" y="1867792"/>
            <a:ext cx="5796670" cy="4093428"/>
          </a:xfrm>
          <a:prstGeom prst="rect">
            <a:avLst/>
          </a:prstGeom>
          <a:noFill/>
          <a:ln w="9525">
            <a:noFill/>
            <a:miter lim="800000"/>
          </a:ln>
        </p:spPr>
        <p:txBody>
          <a:bodyPr wrap="square">
            <a:spAutoFit/>
          </a:bodyPr>
          <a:lstStyle/>
          <a:p>
            <a:pPr marL="0" indent="0" algn="just">
              <a:buNone/>
            </a:pPr>
            <a:r>
              <a:rPr lang="mn-MN" sz="2000" dirty="0"/>
              <a:t>Төслийн зорилго нь уул ус тахин шүтэх уламжлалт Монгол ёс заншил, зан үйлийн өвийн амьдрах, оршин тогтнох чадварыг судалж, өнөөгийн байдал, тулгарч буй аюул занал, эрсдэлд үнэлгээ хийсний үндсэн дээр э</a:t>
            </a:r>
            <a:r>
              <a:rPr lang="en-US" sz="2000" dirty="0" err="1"/>
              <a:t>нэхүү</a:t>
            </a:r>
            <a:r>
              <a:rPr lang="mn-MN" sz="2000" dirty="0"/>
              <a:t> уламжлал, ёс заншлын хүн байгалийн жам ёсны хүйн холбоог бэлэгдсэн жинхэнэ мөн чанар, үнэ цэнийг нь нээн гаргаж сэргээх, улмаар монголын ард түмэн, угсаатны бүлэг, ураг удмынхан, айл гэр, хүн бүр дотоод чин сэтгэл, итгэл үнэмшил, өөриймсөг санаагаар сүслэн дээдэлж, даган мөрддөг болгон төлөвшүүлэхэд оршино.</a:t>
            </a:r>
            <a:endParaRPr lang="en-US" sz="2000" dirty="0"/>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7417" name="文本框 12"/>
          <p:cNvSpPr txBox="1">
            <a:spLocks noChangeArrowheads="1"/>
          </p:cNvSpPr>
          <p:nvPr/>
        </p:nvSpPr>
        <p:spPr bwMode="auto">
          <a:xfrm>
            <a:off x="1502129" y="450850"/>
            <a:ext cx="5103813" cy="522288"/>
          </a:xfrm>
          <a:prstGeom prst="rect">
            <a:avLst/>
          </a:prstGeom>
          <a:noFill/>
          <a:ln w="9525">
            <a:noFill/>
            <a:miter lim="800000"/>
          </a:ln>
        </p:spPr>
        <p:txBody>
          <a:bodyPr>
            <a:spAutoFit/>
          </a:bodyPr>
          <a:lstStyle/>
          <a:p>
            <a:r>
              <a:rPr lang="mn-MN" sz="2800" b="1" dirty="0"/>
              <a:t> Төслийн зорилго</a:t>
            </a:r>
            <a:endParaRPr lang="zh-CN" altLang="en-US" sz="2800" dirty="0">
              <a:solidFill>
                <a:srgbClr val="2C3B38"/>
              </a:solidFill>
              <a:latin typeface="Calibri" panose="020F0502020204030204" pitchFamily="34" charset="0"/>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文本框 7"/>
          <p:cNvSpPr txBox="1">
            <a:spLocks noChangeArrowheads="1"/>
          </p:cNvSpPr>
          <p:nvPr/>
        </p:nvSpPr>
        <p:spPr bwMode="auto">
          <a:xfrm>
            <a:off x="790223" y="1854193"/>
            <a:ext cx="10419644" cy="3477875"/>
          </a:xfrm>
          <a:prstGeom prst="rect">
            <a:avLst/>
          </a:prstGeom>
          <a:noFill/>
          <a:ln w="9525">
            <a:noFill/>
            <a:miter lim="800000"/>
          </a:ln>
        </p:spPr>
        <p:txBody>
          <a:bodyPr wrap="square">
            <a:spAutoFit/>
          </a:bodyPr>
          <a:lstStyle/>
          <a:p>
            <a:pPr marL="0" indent="0" algn="just">
              <a:buNone/>
            </a:pPr>
            <a:r>
              <a:rPr lang="mn-MN" sz="2000" dirty="0"/>
              <a:t>Чухамхүү ингэж чадваас уул усаа тахин шүтэх ёс заншил нь нийгэм, хүний ёс суртахууныг ариусган тэтгэх хүч чадлаа бүрэн нээж, нийгмийн сайн сайхан, тогтвортой хөгжилд тус дэм болох билээ. Төслийн энэ зорилгыг биелүүлэх үүднээс Монгол улсын хэмжээнд судалгаа хийж, эх нутаг, өв соёлоо эрхэмлэн тэтгэх бүх нийтийн хөдөлгөөн өрнүүлэх, өвийн зүйлийн бүртгэл мэдээллийн сан бүрдүүлж, цуврал ном, гарын авлага, баримтат кино бүтээн түгээж, ард иргэд, залуучуудын мэдлэг ойлголтыг нэмэгдүүлэх,  хурал, семинар, сургалт, тэргүүн туршлагын уралдаан, үзүүлэх арга хэмжээ, их наадам зохион байгуулах, уул ус тахихтай холбоотой төрийн болон төрийн бус байгууллага, хамт олон, ураг удам, иргэдийн нэгдсэн зорилго уялдааг хангаж үндэсний сүлжээг бий болгох зэрэгт чиглэсэн төрөл бүрийн үйл ажиллагаа явуулах юм.</a:t>
            </a:r>
            <a:endParaRPr lang="en-US" sz="2000" dirty="0"/>
          </a:p>
        </p:txBody>
      </p:sp>
      <p:sp>
        <p:nvSpPr>
          <p:cNvPr id="12" name="矩形 11"/>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文本框 12">
            <a:extLst>
              <a:ext uri="{FF2B5EF4-FFF2-40B4-BE49-F238E27FC236}">
                <a16:creationId xmlns:a16="http://schemas.microsoft.com/office/drawing/2014/main" id="{88B73902-1C42-448A-BEF4-9D7DED3DBEDA}"/>
              </a:ext>
            </a:extLst>
          </p:cNvPr>
          <p:cNvSpPr txBox="1">
            <a:spLocks noChangeArrowheads="1"/>
          </p:cNvSpPr>
          <p:nvPr/>
        </p:nvSpPr>
        <p:spPr bwMode="auto">
          <a:xfrm>
            <a:off x="1502129" y="450850"/>
            <a:ext cx="5103813" cy="522288"/>
          </a:xfrm>
          <a:prstGeom prst="rect">
            <a:avLst/>
          </a:prstGeom>
          <a:noFill/>
          <a:ln w="9525">
            <a:noFill/>
            <a:miter lim="800000"/>
          </a:ln>
        </p:spPr>
        <p:txBody>
          <a:bodyPr>
            <a:spAutoFit/>
          </a:bodyPr>
          <a:lstStyle/>
          <a:p>
            <a:r>
              <a:rPr lang="mn-MN" sz="2800" b="1" dirty="0"/>
              <a:t> Төслийн зорилго</a:t>
            </a:r>
            <a:endParaRPr lang="zh-CN" altLang="en-US" sz="2800" dirty="0">
              <a:solidFill>
                <a:srgbClr val="2C3B38"/>
              </a:solidFill>
              <a:latin typeface="Calibri" panose="020F0502020204030204" pitchFamily="34" charset="0"/>
            </a:endParaRPr>
          </a:p>
        </p:txBody>
      </p:sp>
    </p:spTree>
    <p:extLst>
      <p:ext uri="{BB962C8B-B14F-4D97-AF65-F5344CB8AC3E}">
        <p14:creationId xmlns:p14="http://schemas.microsoft.com/office/powerpoint/2010/main" val="1005819130"/>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a:off x="0" y="0"/>
            <a:ext cx="5114925" cy="6858000"/>
          </a:xfrm>
          <a:prstGeom prst="parallelogram">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endParaRPr>
          </a:p>
        </p:txBody>
      </p:sp>
      <p:sp>
        <p:nvSpPr>
          <p:cNvPr id="19458" name="文本框 5"/>
          <p:cNvSpPr txBox="1">
            <a:spLocks noChangeArrowheads="1"/>
          </p:cNvSpPr>
          <p:nvPr/>
        </p:nvSpPr>
        <p:spPr bwMode="auto">
          <a:xfrm>
            <a:off x="5272088" y="654050"/>
            <a:ext cx="5105400" cy="400110"/>
          </a:xfrm>
          <a:prstGeom prst="rect">
            <a:avLst/>
          </a:prstGeom>
          <a:noFill/>
          <a:ln w="9525">
            <a:noFill/>
            <a:miter lim="800000"/>
          </a:ln>
        </p:spPr>
        <p:txBody>
          <a:bodyPr>
            <a:spAutoFit/>
          </a:bodyPr>
          <a:lstStyle/>
          <a:p>
            <a:r>
              <a:rPr lang="mn-MN" sz="2000" b="1" dirty="0"/>
              <a:t>Төслийн зорилтууд</a:t>
            </a:r>
            <a:endParaRPr lang="zh-CN" altLang="en-US" sz="2000" dirty="0">
              <a:solidFill>
                <a:srgbClr val="2C3B38"/>
              </a:solidFill>
              <a:latin typeface="Calibri" panose="020F0502020204030204" pitchFamily="34" charset="0"/>
            </a:endParaRPr>
          </a:p>
        </p:txBody>
      </p:sp>
      <p:sp>
        <p:nvSpPr>
          <p:cNvPr id="19459" name="文本框 6"/>
          <p:cNvSpPr txBox="1">
            <a:spLocks noChangeArrowheads="1"/>
          </p:cNvSpPr>
          <p:nvPr/>
        </p:nvSpPr>
        <p:spPr bwMode="auto">
          <a:xfrm>
            <a:off x="5272085" y="1265872"/>
            <a:ext cx="6042025" cy="954107"/>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Соёлын Биет Бус Өв </a:t>
            </a:r>
            <a:r>
              <a:rPr lang="en-US" sz="1400" dirty="0"/>
              <a:t>(</a:t>
            </a:r>
            <a:r>
              <a:rPr lang="mn-MN" sz="1400" dirty="0"/>
              <a:t>СББӨ</a:t>
            </a:r>
            <a:r>
              <a:rPr lang="en-US" sz="1400" dirty="0"/>
              <a:t>)</a:t>
            </a:r>
            <a:r>
              <a:rPr lang="mn-MN" sz="1400" dirty="0"/>
              <a:t>-ийг хамгаалах тухай ЮНЕСКО- ийн 2003 оны Конвенцийн хэрэгжилтийг Монгол улсад хангах, хөхиүлэн дэмжих, ард иргэд, ялангуяа хүүхэд залуучуудын дунд энэ талын мэдлэг ойлголтыг нэмэгдүүлэх</a:t>
            </a:r>
            <a:endParaRPr lang="zh-CN" altLang="en-US" sz="1400" dirty="0">
              <a:solidFill>
                <a:srgbClr val="2C3B38"/>
              </a:solidFill>
              <a:latin typeface="Calibri" panose="020F0502020204030204" pitchFamily="34" charset="0"/>
            </a:endParaRPr>
          </a:p>
        </p:txBody>
      </p:sp>
      <p:sp>
        <p:nvSpPr>
          <p:cNvPr id="19460" name="文本框 7"/>
          <p:cNvSpPr txBox="1">
            <a:spLocks noChangeArrowheads="1"/>
          </p:cNvSpPr>
          <p:nvPr/>
        </p:nvSpPr>
        <p:spPr bwMode="auto">
          <a:xfrm>
            <a:off x="5272084" y="2280861"/>
            <a:ext cx="6042025" cy="738664"/>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Эх нутаг, уул усаа шүтээн болгон хайрлан хамгаалдаг ёс заншил, зан үйлийг байгаль хүний харилцан шүтэлцээг зохицуулдаг жинхэнэ хүнлэг утгаар нь сэргээн хөгжүүлэх, өвлүүлэн уламжлах</a:t>
            </a:r>
            <a:endParaRPr lang="zh-CN" altLang="en-US" sz="1400" dirty="0">
              <a:solidFill>
                <a:srgbClr val="2C3B38"/>
              </a:solidFill>
              <a:latin typeface="Calibri" panose="020F0502020204030204" pitchFamily="34" charset="0"/>
            </a:endParaRPr>
          </a:p>
        </p:txBody>
      </p:sp>
      <p:sp>
        <p:nvSpPr>
          <p:cNvPr id="19461" name="文本框 8"/>
          <p:cNvSpPr txBox="1">
            <a:spLocks noChangeArrowheads="1"/>
          </p:cNvSpPr>
          <p:nvPr/>
        </p:nvSpPr>
        <p:spPr bwMode="auto">
          <a:xfrm>
            <a:off x="5272084" y="3080407"/>
            <a:ext cx="6042025" cy="738664"/>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Уул ус тахин шүтэх ёс заншил, зан үйлийг түгээн дэлгэрүүлэх, сэргээх замаар байгаль, соёлын олон төрөл болгоныг хамгаалж тогтвортой хөгжилд дэмжлэг үзүүлэх</a:t>
            </a:r>
            <a:endParaRPr lang="zh-CN" altLang="en-US" sz="1400" dirty="0">
              <a:solidFill>
                <a:srgbClr val="2C3B38"/>
              </a:solidFill>
              <a:latin typeface="Calibri" panose="020F0502020204030204" pitchFamily="34" charset="0"/>
            </a:endParaRPr>
          </a:p>
        </p:txBody>
      </p:sp>
      <p:sp>
        <p:nvSpPr>
          <p:cNvPr id="19462" name="文本框 9"/>
          <p:cNvSpPr txBox="1">
            <a:spLocks noChangeArrowheads="1"/>
          </p:cNvSpPr>
          <p:nvPr/>
        </p:nvSpPr>
        <p:spPr bwMode="auto">
          <a:xfrm>
            <a:off x="5272083" y="3886907"/>
            <a:ext cx="6042025" cy="523220"/>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Уул усны тахилгын зан үйлийг хийхдээ байгаль хүнд хор хүргэх элдэв сөрөг нөлөөнөөс ангид байлгах</a:t>
            </a:r>
            <a:endParaRPr lang="zh-CN" altLang="en-US" sz="1400" dirty="0">
              <a:solidFill>
                <a:srgbClr val="2C3B38"/>
              </a:solidFill>
              <a:latin typeface="Calibri" panose="020F0502020204030204" pitchFamily="34" charset="0"/>
            </a:endParaRPr>
          </a:p>
        </p:txBody>
      </p:sp>
      <p:sp>
        <p:nvSpPr>
          <p:cNvPr id="19463" name="文本框 10"/>
          <p:cNvSpPr txBox="1">
            <a:spLocks noChangeArrowheads="1"/>
          </p:cNvSpPr>
          <p:nvPr/>
        </p:nvSpPr>
        <p:spPr bwMode="auto">
          <a:xfrm>
            <a:off x="5272082" y="4467076"/>
            <a:ext cx="6042025" cy="523220"/>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Мартагдсан, мартагдахад тулаад буй уул ус тахин шүтэх зан үйлийг сэргээн амилуулах, дэлгэрүүлэх</a:t>
            </a:r>
            <a:endParaRPr lang="zh-CN" altLang="en-US" sz="1400" dirty="0">
              <a:solidFill>
                <a:srgbClr val="2C3B38"/>
              </a:solidFill>
              <a:latin typeface="Calibri" panose="020F0502020204030204" pitchFamily="34" charset="0"/>
            </a:endParaRPr>
          </a:p>
        </p:txBody>
      </p:sp>
      <p:sp>
        <p:nvSpPr>
          <p:cNvPr id="9" name="文本框 10">
            <a:extLst>
              <a:ext uri="{FF2B5EF4-FFF2-40B4-BE49-F238E27FC236}">
                <a16:creationId xmlns:a16="http://schemas.microsoft.com/office/drawing/2014/main" id="{584DE8CB-3A47-4BFC-8DED-748B731401FD}"/>
              </a:ext>
            </a:extLst>
          </p:cNvPr>
          <p:cNvSpPr txBox="1">
            <a:spLocks noChangeArrowheads="1"/>
          </p:cNvSpPr>
          <p:nvPr/>
        </p:nvSpPr>
        <p:spPr bwMode="auto">
          <a:xfrm>
            <a:off x="5272081" y="5047245"/>
            <a:ext cx="6042025" cy="523220"/>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Тахилга шүтлэгтэй газар нутгийн бүртгэл мэдээллийн сан бий болгож, мэдээллийн бааз бүрдүүлж эргэлтэнд оруулах</a:t>
            </a:r>
            <a:endParaRPr lang="zh-CN" altLang="en-US" sz="1400" dirty="0">
              <a:solidFill>
                <a:srgbClr val="2C3B38"/>
              </a:solidFill>
              <a:latin typeface="Calibri" panose="020F0502020204030204" pitchFamily="34" charset="0"/>
            </a:endParaRPr>
          </a:p>
        </p:txBody>
      </p:sp>
      <p:sp>
        <p:nvSpPr>
          <p:cNvPr id="10" name="文本框 10">
            <a:extLst>
              <a:ext uri="{FF2B5EF4-FFF2-40B4-BE49-F238E27FC236}">
                <a16:creationId xmlns:a16="http://schemas.microsoft.com/office/drawing/2014/main" id="{FBE06F70-00E4-4EDE-A2D3-FD9696384ECD}"/>
              </a:ext>
            </a:extLst>
          </p:cNvPr>
          <p:cNvSpPr txBox="1">
            <a:spLocks noChangeArrowheads="1"/>
          </p:cNvSpPr>
          <p:nvPr/>
        </p:nvSpPr>
        <p:spPr bwMode="auto">
          <a:xfrm>
            <a:off x="5272080" y="5641934"/>
            <a:ext cx="6042025" cy="523220"/>
          </a:xfrm>
          <a:prstGeom prst="rect">
            <a:avLst/>
          </a:prstGeom>
          <a:noFill/>
          <a:ln w="9525">
            <a:noFill/>
            <a:miter lim="800000"/>
          </a:ln>
        </p:spPr>
        <p:txBody>
          <a:bodyPr>
            <a:spAutoFit/>
          </a:bodyPr>
          <a:lstStyle/>
          <a:p>
            <a:pPr marL="285750" indent="-285750">
              <a:buFont typeface="Arial" panose="020B0604020202020204" pitchFamily="34" charset="0"/>
              <a:buChar char="•"/>
            </a:pPr>
            <a:r>
              <a:rPr lang="mn-MN" sz="1400" dirty="0"/>
              <a:t>Тахилгын зан үйл, СББӨ-ийн шинэ үеийн өвлөн суралцагч, уламжлагчдыг сурган бэлтгэх</a:t>
            </a:r>
            <a:endParaRPr lang="zh-CN" altLang="en-US" sz="1400" dirty="0">
              <a:solidFill>
                <a:srgbClr val="2C3B38"/>
              </a:solidFill>
              <a:latin typeface="Calibri" panose="020F0502020204030204" pitchFamily="34" charset="0"/>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a:off x="0" y="0"/>
            <a:ext cx="5114925" cy="6858000"/>
          </a:xfrm>
          <a:prstGeom prst="parallelogram">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endParaRPr>
          </a:p>
        </p:txBody>
      </p:sp>
      <p:sp>
        <p:nvSpPr>
          <p:cNvPr id="19458" name="文本框 5"/>
          <p:cNvSpPr txBox="1">
            <a:spLocks noChangeArrowheads="1"/>
          </p:cNvSpPr>
          <p:nvPr/>
        </p:nvSpPr>
        <p:spPr bwMode="auto">
          <a:xfrm>
            <a:off x="5272087" y="654050"/>
            <a:ext cx="6366757" cy="400110"/>
          </a:xfrm>
          <a:prstGeom prst="rect">
            <a:avLst/>
          </a:prstGeom>
          <a:noFill/>
          <a:ln w="9525">
            <a:noFill/>
            <a:miter lim="800000"/>
          </a:ln>
        </p:spPr>
        <p:txBody>
          <a:bodyPr wrap="square">
            <a:spAutoFit/>
          </a:bodyPr>
          <a:lstStyle/>
          <a:p>
            <a:r>
              <a:rPr lang="mn-MN" sz="2000" b="1" dirty="0"/>
              <a:t>Төслийн хүрээнд хэрэгжүүлэх арга хэмжээнүүд</a:t>
            </a:r>
            <a:endParaRPr lang="zh-CN" altLang="en-US" sz="2000" dirty="0">
              <a:solidFill>
                <a:srgbClr val="2C3B38"/>
              </a:solidFill>
              <a:latin typeface="Calibri" panose="020F0502020204030204" pitchFamily="34" charset="0"/>
            </a:endParaRPr>
          </a:p>
        </p:txBody>
      </p:sp>
      <p:sp>
        <p:nvSpPr>
          <p:cNvPr id="19459" name="文本框 6"/>
          <p:cNvSpPr txBox="1">
            <a:spLocks noChangeArrowheads="1"/>
          </p:cNvSpPr>
          <p:nvPr/>
        </p:nvSpPr>
        <p:spPr bwMode="auto">
          <a:xfrm>
            <a:off x="5272085" y="1265872"/>
            <a:ext cx="6042025" cy="4770537"/>
          </a:xfrm>
          <a:prstGeom prst="rect">
            <a:avLst/>
          </a:prstGeom>
          <a:noFill/>
          <a:ln w="9525">
            <a:noFill/>
            <a:miter lim="800000"/>
          </a:ln>
        </p:spPr>
        <p:txBody>
          <a:bodyPr>
            <a:spAutoFit/>
          </a:bodyPr>
          <a:lstStyle/>
          <a:p>
            <a:pPr marL="285750" lvl="0" indent="-285750" algn="just">
              <a:buFont typeface="Arial" panose="020B0604020202020204" pitchFamily="34" charset="0"/>
              <a:buChar char="•"/>
            </a:pPr>
            <a:r>
              <a:rPr lang="mn-MN" sz="1600" dirty="0"/>
              <a:t>Эх орон, байгаль, соёлын өвөө хайрлан хамгаалж тэтгэх зорилгоор </a:t>
            </a:r>
            <a:r>
              <a:rPr lang="en-US" sz="1600" dirty="0"/>
              <a:t>‘</a:t>
            </a:r>
            <a:r>
              <a:rPr lang="mn-MN" sz="1600" dirty="0"/>
              <a:t>Эх нутаг, өв соёлоо эрхэмлэн тэтгэе</a:t>
            </a:r>
            <a:r>
              <a:rPr lang="en-US" sz="1600" dirty="0"/>
              <a:t>’</a:t>
            </a:r>
            <a:r>
              <a:rPr lang="mn-MN" sz="1600" dirty="0"/>
              <a:t> их аянг орон даяар өрнүүлэх</a:t>
            </a:r>
            <a:endParaRPr lang="en-US" sz="1600" dirty="0"/>
          </a:p>
          <a:p>
            <a:pPr marL="285750" lvl="0" indent="-285750" algn="just">
              <a:buFont typeface="Arial" panose="020B0604020202020204" pitchFamily="34" charset="0"/>
              <a:buChar char="•"/>
            </a:pPr>
            <a:r>
              <a:rPr lang="en-US" sz="1600" dirty="0"/>
              <a:t>‘</a:t>
            </a:r>
            <a:r>
              <a:rPr lang="mn-MN" sz="1600" dirty="0"/>
              <a:t>Эх нутаг, өв соёлоо эрхэмлэн тэтгэе</a:t>
            </a:r>
            <a:r>
              <a:rPr lang="en-US" sz="1600" dirty="0"/>
              <a:t>’</a:t>
            </a:r>
            <a:r>
              <a:rPr lang="mn-MN" sz="1600" dirty="0"/>
              <a:t> их аян өрнүүлэх Уриалга гаргаж сурталчлан түгээх, бүх нийтийн анхаарлыг хандуулж дэмжлэг авах</a:t>
            </a:r>
            <a:endParaRPr lang="en-US" sz="1600" dirty="0"/>
          </a:p>
          <a:p>
            <a:pPr marL="285750" lvl="0" indent="-285750" algn="just">
              <a:buFont typeface="Arial" panose="020B0604020202020204" pitchFamily="34" charset="0"/>
              <a:buChar char="•"/>
            </a:pPr>
            <a:r>
              <a:rPr lang="mn-MN" sz="1600" dirty="0"/>
              <a:t>Монгол улсын 4 бүсэд судалгааны экспедиц ажилуулж, тахилга шүтлэгт газруудыг олж тогтоох, баримтжуулах, уул ус тахих уламжлалт зан үйлийн тархац, өнөөгийн байдалд дүн шинжилгээ хийх, өвийн оршин тогтнох чадварыг тодорхойлон тулгарч буй аюул занал, эрсдэлд үнэлгээ хийх </a:t>
            </a:r>
            <a:endParaRPr lang="en-US" sz="1600" dirty="0"/>
          </a:p>
          <a:p>
            <a:pPr marL="285750" lvl="0" indent="-285750" algn="just">
              <a:buFont typeface="Arial" panose="020B0604020202020204" pitchFamily="34" charset="0"/>
              <a:buChar char="•"/>
            </a:pPr>
            <a:r>
              <a:rPr lang="mn-MN" sz="1600" dirty="0"/>
              <a:t>Тахилга шүтлэгтэй газар нутгийн бүртгэл мэдээллийн сан бүрдүүлж эргэлтэнд оруулах</a:t>
            </a:r>
            <a:endParaRPr lang="en-US" sz="1600" dirty="0"/>
          </a:p>
          <a:p>
            <a:pPr marL="285750" lvl="0" indent="-285750" algn="just">
              <a:buFont typeface="Arial" panose="020B0604020202020204" pitchFamily="34" charset="0"/>
              <a:buChar char="•"/>
            </a:pPr>
            <a:r>
              <a:rPr lang="en-US" sz="1600" dirty="0"/>
              <a:t>‘</a:t>
            </a:r>
            <a:r>
              <a:rPr lang="mn-MN" sz="1600" dirty="0"/>
              <a:t>Ураг удмынхаа шүтээн газар нутгаа эрхэмлэн тэтгэе</a:t>
            </a:r>
            <a:r>
              <a:rPr lang="en-US" sz="1600" dirty="0"/>
              <a:t>’</a:t>
            </a:r>
            <a:r>
              <a:rPr lang="mn-MN" sz="1600" dirty="0"/>
              <a:t> уриан дор эх нутаг, өв соёлоо хайрлаж хамгаалах, хөгжүүлэх, ёс заншил, зан үйлийн шилдэг тэргүүн туршлагын уралдааныг ураг удмынхан болон бүх сумдын дунд зарлан дүгнэх</a:t>
            </a:r>
          </a:p>
        </p:txBody>
      </p:sp>
      <p:sp>
        <p:nvSpPr>
          <p:cNvPr id="11" name="矩形 11">
            <a:extLst>
              <a:ext uri="{FF2B5EF4-FFF2-40B4-BE49-F238E27FC236}">
                <a16:creationId xmlns:a16="http://schemas.microsoft.com/office/drawing/2014/main" id="{87FB7D75-1587-43F3-9D84-A08C7FFAA347}"/>
              </a:ext>
            </a:extLst>
          </p:cNvPr>
          <p:cNvSpPr/>
          <p:nvPr/>
        </p:nvSpPr>
        <p:spPr>
          <a:xfrm>
            <a:off x="10882501" y="146047"/>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2" name="TextBox 11">
            <a:extLst>
              <a:ext uri="{FF2B5EF4-FFF2-40B4-BE49-F238E27FC236}">
                <a16:creationId xmlns:a16="http://schemas.microsoft.com/office/drawing/2014/main" id="{71417441-0506-4869-BA51-8915E053DB39}"/>
              </a:ext>
            </a:extLst>
          </p:cNvPr>
          <p:cNvSpPr txBox="1"/>
          <p:nvPr/>
        </p:nvSpPr>
        <p:spPr>
          <a:xfrm>
            <a:off x="11130854" y="177767"/>
            <a:ext cx="282222" cy="369332"/>
          </a:xfrm>
          <a:prstGeom prst="rect">
            <a:avLst/>
          </a:prstGeom>
          <a:noFill/>
        </p:spPr>
        <p:txBody>
          <a:bodyPr wrap="square" rtlCol="0">
            <a:spAutoFit/>
          </a:bodyPr>
          <a:lstStyle/>
          <a:p>
            <a:r>
              <a:rPr lang="mn-MN"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1112096009"/>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a:off x="0" y="0"/>
            <a:ext cx="5114925" cy="6858000"/>
          </a:xfrm>
          <a:prstGeom prst="parallelogram">
            <a:avLst/>
          </a:pr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defRPr/>
            </a:pPr>
            <a:endParaRPr lang="zh-CN" altLang="en-US">
              <a:solidFill>
                <a:srgbClr val="FFFFFF"/>
              </a:solidFill>
            </a:endParaRPr>
          </a:p>
        </p:txBody>
      </p:sp>
      <p:sp>
        <p:nvSpPr>
          <p:cNvPr id="19458" name="文本框 5"/>
          <p:cNvSpPr txBox="1">
            <a:spLocks noChangeArrowheads="1"/>
          </p:cNvSpPr>
          <p:nvPr/>
        </p:nvSpPr>
        <p:spPr bwMode="auto">
          <a:xfrm>
            <a:off x="5272087" y="654050"/>
            <a:ext cx="6366757" cy="400110"/>
          </a:xfrm>
          <a:prstGeom prst="rect">
            <a:avLst/>
          </a:prstGeom>
          <a:noFill/>
          <a:ln w="9525">
            <a:noFill/>
            <a:miter lim="800000"/>
          </a:ln>
        </p:spPr>
        <p:txBody>
          <a:bodyPr wrap="square">
            <a:spAutoFit/>
          </a:bodyPr>
          <a:lstStyle/>
          <a:p>
            <a:r>
              <a:rPr lang="mn-MN" sz="2000" b="1" dirty="0"/>
              <a:t>Төслийн хүрээнд хэрэгжүүлэх арга хэмжээнүүд</a:t>
            </a:r>
            <a:endParaRPr lang="zh-CN" altLang="en-US" sz="2000" dirty="0">
              <a:solidFill>
                <a:srgbClr val="2C3B38"/>
              </a:solidFill>
              <a:latin typeface="Calibri" panose="020F0502020204030204" pitchFamily="34" charset="0"/>
            </a:endParaRPr>
          </a:p>
        </p:txBody>
      </p:sp>
      <p:sp>
        <p:nvSpPr>
          <p:cNvPr id="19459" name="文本框 6"/>
          <p:cNvSpPr txBox="1">
            <a:spLocks noChangeArrowheads="1"/>
          </p:cNvSpPr>
          <p:nvPr/>
        </p:nvSpPr>
        <p:spPr bwMode="auto">
          <a:xfrm>
            <a:off x="5272085" y="1265872"/>
            <a:ext cx="6042025" cy="4031873"/>
          </a:xfrm>
          <a:prstGeom prst="rect">
            <a:avLst/>
          </a:prstGeom>
          <a:noFill/>
          <a:ln w="9525">
            <a:noFill/>
            <a:miter lim="800000"/>
          </a:ln>
        </p:spPr>
        <p:txBody>
          <a:bodyPr>
            <a:spAutoFit/>
          </a:bodyPr>
          <a:lstStyle/>
          <a:p>
            <a:pPr marL="285750" lvl="0" indent="-285750" algn="just">
              <a:buFont typeface="Arial" panose="020B0604020202020204" pitchFamily="34" charset="0"/>
              <a:buChar char="•"/>
            </a:pPr>
            <a:r>
              <a:rPr lang="mn-MN" sz="1600" dirty="0"/>
              <a:t>Уул усаа тахин шүтэх ёс заншил, зан үйлийг эрхлэн тэтгэж хөгжүүлдэг ураг удам, угсаатны бүлэг, өвлөн тээгч, нутгийн идэвхтнүүдийг тодруулж шинэ үеийн өвлөн уламжлагчдыг сургах, өвлөн уламжлагч тусгай багш нарыг сонгон бэлтгэх, хобогдох хурал, семинар, сургалтаар дамжуулан тэдний мэдлэг чадавхийг бэхжүүлэх, залуу үеийнхний дунд уламжлалт багш шавийн барилдлагат сургалтын хөтөлбөр хэрэгжүүлэх, </a:t>
            </a:r>
            <a:endParaRPr lang="en-US" sz="1600" dirty="0"/>
          </a:p>
          <a:p>
            <a:pPr marL="285750" lvl="0" indent="-285750" algn="just">
              <a:buFont typeface="Arial" panose="020B0604020202020204" pitchFamily="34" charset="0"/>
              <a:buChar char="•"/>
            </a:pPr>
            <a:r>
              <a:rPr lang="mn-MN" sz="1600" dirty="0"/>
              <a:t>Сум бүрээс СББӨ-ийн өвлөн уламжлагч багш нарыг бэлтгэх зорилгоор 21 аймагт шинэ үеийн өвлөн уламжлагчдыг сургах, өвлөн уламжлагч  тусгай багш нарын 2 өдрийн семинар зохион байгуулах</a:t>
            </a:r>
            <a:endParaRPr lang="en-US" sz="1600" dirty="0"/>
          </a:p>
          <a:p>
            <a:pPr marL="285750" lvl="0" indent="-285750" algn="just">
              <a:buFont typeface="Arial" panose="020B0604020202020204" pitchFamily="34" charset="0"/>
              <a:buChar char="•"/>
            </a:pPr>
            <a:r>
              <a:rPr lang="mn-MN" sz="1600" dirty="0"/>
              <a:t>Уул ус тахин шүтэх ёс заншил, зан үйлийн тухай ном, товхимол, баримтат кино бүтээж түгээн сурталчилах</a:t>
            </a:r>
            <a:endParaRPr lang="en-US" sz="1600" dirty="0"/>
          </a:p>
          <a:p>
            <a:pPr marL="285750" indent="-285750" algn="just">
              <a:buFont typeface="Arial" panose="020B0604020202020204" pitchFamily="34" charset="0"/>
              <a:buChar char="•"/>
            </a:pPr>
            <a:r>
              <a:rPr lang="mn-MN" sz="1600" dirty="0"/>
              <a:t>Төслийн үнэлгээний уулзалт болон СББӨ-ийн их наадам зохион байгуулах</a:t>
            </a:r>
            <a:endParaRPr lang="en-US" sz="1600" dirty="0"/>
          </a:p>
        </p:txBody>
      </p:sp>
      <p:sp>
        <p:nvSpPr>
          <p:cNvPr id="6" name="矩形 11">
            <a:extLst>
              <a:ext uri="{FF2B5EF4-FFF2-40B4-BE49-F238E27FC236}">
                <a16:creationId xmlns:a16="http://schemas.microsoft.com/office/drawing/2014/main" id="{4041B877-C738-402A-A3CC-88676CA473E5}"/>
              </a:ext>
            </a:extLst>
          </p:cNvPr>
          <p:cNvSpPr/>
          <p:nvPr/>
        </p:nvSpPr>
        <p:spPr>
          <a:xfrm>
            <a:off x="10882501" y="146047"/>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7" name="TextBox 6">
            <a:extLst>
              <a:ext uri="{FF2B5EF4-FFF2-40B4-BE49-F238E27FC236}">
                <a16:creationId xmlns:a16="http://schemas.microsoft.com/office/drawing/2014/main" id="{A9A401B1-C24A-412A-8EA8-D5B0DF8D302A}"/>
              </a:ext>
            </a:extLst>
          </p:cNvPr>
          <p:cNvSpPr txBox="1"/>
          <p:nvPr/>
        </p:nvSpPr>
        <p:spPr>
          <a:xfrm>
            <a:off x="11130854" y="177767"/>
            <a:ext cx="282222" cy="369332"/>
          </a:xfrm>
          <a:prstGeom prst="rect">
            <a:avLst/>
          </a:prstGeom>
          <a:noFill/>
        </p:spPr>
        <p:txBody>
          <a:bodyPr wrap="square" rtlCol="0">
            <a:spAutoFit/>
          </a:bodyPr>
          <a:lstStyle/>
          <a:p>
            <a:r>
              <a:rPr lang="mn-MN"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147727372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SO_Shape"/>
          <p:cNvSpPr/>
          <p:nvPr/>
        </p:nvSpPr>
        <p:spPr>
          <a:xfrm rot="20707855">
            <a:off x="6691313" y="2373313"/>
            <a:ext cx="4554538" cy="2960687"/>
          </a:xfrm>
          <a:custGeom>
            <a:avLst/>
            <a:gdLst/>
            <a:ahLst/>
            <a:cxnLst/>
            <a:rect l="l" t="t" r="r" b="b"/>
            <a:pathLst>
              <a:path w="751403" h="647761">
                <a:moveTo>
                  <a:pt x="375702" y="0"/>
                </a:moveTo>
                <a:lnTo>
                  <a:pt x="751403" y="647761"/>
                </a:lnTo>
                <a:lnTo>
                  <a:pt x="745416" y="647761"/>
                </a:lnTo>
                <a:lnTo>
                  <a:pt x="375702" y="432047"/>
                </a:lnTo>
                <a:lnTo>
                  <a:pt x="5987" y="647761"/>
                </a:lnTo>
                <a:lnTo>
                  <a:pt x="0" y="647761"/>
                </a:lnTo>
                <a:close/>
              </a:path>
            </a:pathLst>
          </a:custGeom>
          <a:blipFill dpi="0" rotWithShape="1">
            <a:blip r:embed="rId2" cstate="print"/>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rgbClr val="FFFFFF"/>
              </a:solidFill>
            </a:endParaRPr>
          </a:p>
        </p:txBody>
      </p:sp>
      <p:sp>
        <p:nvSpPr>
          <p:cNvPr id="6" name="矩形 5"/>
          <p:cNvSpPr/>
          <p:nvPr/>
        </p:nvSpPr>
        <p:spPr>
          <a:xfrm>
            <a:off x="0" y="450850"/>
            <a:ext cx="1296988" cy="463550"/>
          </a:xfrm>
          <a:prstGeom prst="rect">
            <a:avLst/>
          </a:prstGeom>
          <a:solidFill>
            <a:srgbClr val="2C3B38"/>
          </a:solidFill>
          <a:ln>
            <a:solidFill>
              <a:srgbClr val="2C3B3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8435" name="文本框 6"/>
          <p:cNvSpPr txBox="1">
            <a:spLocks noChangeArrowheads="1"/>
          </p:cNvSpPr>
          <p:nvPr/>
        </p:nvSpPr>
        <p:spPr bwMode="auto">
          <a:xfrm>
            <a:off x="1587500" y="450850"/>
            <a:ext cx="5103813" cy="522288"/>
          </a:xfrm>
          <a:prstGeom prst="rect">
            <a:avLst/>
          </a:prstGeom>
          <a:noFill/>
          <a:ln w="9525">
            <a:noFill/>
            <a:miter lim="800000"/>
          </a:ln>
        </p:spPr>
        <p:txBody>
          <a:bodyPr>
            <a:spAutoFit/>
          </a:bodyPr>
          <a:lstStyle/>
          <a:p>
            <a:r>
              <a:rPr lang="mn-MN" sz="2800" b="1" dirty="0"/>
              <a:t>Төсөл хэрэгжүүлэх хугацаа</a:t>
            </a:r>
            <a:endParaRPr lang="zh-CN" altLang="en-US" sz="2800" dirty="0">
              <a:solidFill>
                <a:srgbClr val="2C3B38"/>
              </a:solidFill>
              <a:latin typeface="Calibri" panose="020F0502020204030204" pitchFamily="34" charset="0"/>
            </a:endParaRPr>
          </a:p>
        </p:txBody>
      </p:sp>
      <p:sp>
        <p:nvSpPr>
          <p:cNvPr id="8" name="椭圆 7"/>
          <p:cNvSpPr/>
          <p:nvPr/>
        </p:nvSpPr>
        <p:spPr>
          <a:xfrm>
            <a:off x="6795860" y="5595754"/>
            <a:ext cx="517525" cy="546100"/>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rgbClr val="2C3B38"/>
                </a:solidFill>
              </a:rPr>
              <a:t>1</a:t>
            </a:r>
            <a:endParaRPr lang="zh-CN" altLang="en-US" sz="2000" dirty="0">
              <a:solidFill>
                <a:srgbClr val="2C3B38"/>
              </a:solidFill>
            </a:endParaRPr>
          </a:p>
        </p:txBody>
      </p:sp>
      <p:sp>
        <p:nvSpPr>
          <p:cNvPr id="9" name="椭圆 8"/>
          <p:cNvSpPr/>
          <p:nvPr/>
        </p:nvSpPr>
        <p:spPr>
          <a:xfrm>
            <a:off x="11421269" y="4486981"/>
            <a:ext cx="519113" cy="544512"/>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rgbClr val="2C3B38"/>
                </a:solidFill>
              </a:rPr>
              <a:t>2</a:t>
            </a:r>
            <a:endParaRPr lang="zh-CN" altLang="en-US" sz="2000" dirty="0">
              <a:solidFill>
                <a:srgbClr val="2C3B38"/>
              </a:solidFill>
            </a:endParaRPr>
          </a:p>
        </p:txBody>
      </p:sp>
      <p:sp>
        <p:nvSpPr>
          <p:cNvPr id="10" name="椭圆 9"/>
          <p:cNvSpPr/>
          <p:nvPr/>
        </p:nvSpPr>
        <p:spPr>
          <a:xfrm>
            <a:off x="8212313" y="2098764"/>
            <a:ext cx="519113" cy="544512"/>
          </a:xfrm>
          <a:prstGeom prst="ellipse">
            <a:avLst/>
          </a:prstGeom>
          <a:noFill/>
          <a:ln>
            <a:solidFill>
              <a:srgbClr val="B3C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rgbClr val="2C3B38"/>
                </a:solidFill>
              </a:rPr>
              <a:t>3</a:t>
            </a:r>
            <a:endParaRPr lang="zh-CN" altLang="en-US" sz="2000" dirty="0">
              <a:solidFill>
                <a:srgbClr val="2C3B38"/>
              </a:solidFill>
            </a:endParaRPr>
          </a:p>
        </p:txBody>
      </p:sp>
      <p:sp>
        <p:nvSpPr>
          <p:cNvPr id="2" name="TextBox 1">
            <a:extLst>
              <a:ext uri="{FF2B5EF4-FFF2-40B4-BE49-F238E27FC236}">
                <a16:creationId xmlns:a16="http://schemas.microsoft.com/office/drawing/2014/main" id="{F967D29A-E771-4134-8372-DD223D35149F}"/>
              </a:ext>
            </a:extLst>
          </p:cNvPr>
          <p:cNvSpPr txBox="1"/>
          <p:nvPr/>
        </p:nvSpPr>
        <p:spPr>
          <a:xfrm>
            <a:off x="496712" y="2426554"/>
            <a:ext cx="6691312" cy="2062103"/>
          </a:xfrm>
          <a:prstGeom prst="rect">
            <a:avLst/>
          </a:prstGeom>
          <a:noFill/>
        </p:spPr>
        <p:txBody>
          <a:bodyPr wrap="square" rtlCol="0">
            <a:spAutoFit/>
          </a:bodyPr>
          <a:lstStyle/>
          <a:p>
            <a:pPr algn="ctr"/>
            <a:r>
              <a:rPr lang="mn-MN" sz="3200" dirty="0"/>
              <a:t>Төслийг 2019 оны </a:t>
            </a:r>
            <a:r>
              <a:rPr lang="en-US" sz="3200" dirty="0"/>
              <a:t>5-</a:t>
            </a:r>
            <a:r>
              <a:rPr lang="mn-MN" sz="3200" dirty="0"/>
              <a:t>р сарын 1-ээс 2021 оны 7 дугаар сарын 31-ний хооронд 3 үе шаттайгаар хэрэгжүүлнэ.</a:t>
            </a:r>
            <a:endParaRPr lang="en-US" sz="3200" dirty="0"/>
          </a:p>
        </p:txBody>
      </p:sp>
    </p:spTree>
  </p:cSld>
  <p:clrMapOvr>
    <a:masterClrMapping/>
  </p:clrMapOvr>
  <p:transition spd="med">
    <p:pull/>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4154</Words>
  <Application>Microsoft Office PowerPoint</Application>
  <PresentationFormat>Widescreen</PresentationFormat>
  <Paragraphs>184</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Sainbayar Urtnasan</dc:creator>
  <cp:lastModifiedBy>Sainbayar Urtnasan</cp:lastModifiedBy>
  <cp:revision>71</cp:revision>
  <dcterms:created xsi:type="dcterms:W3CDTF">2015-09-12T01:45:00Z</dcterms:created>
  <dcterms:modified xsi:type="dcterms:W3CDTF">2019-05-09T18:49:09Z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2052-10.1.0.5975</vt:lpwstr>
  </property>
</Properties>
</file>